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93" r:id="rId2"/>
    <p:sldMasterId id="2147483713" r:id="rId3"/>
    <p:sldMasterId id="2147483832" r:id="rId4"/>
    <p:sldMasterId id="2147483862" r:id="rId5"/>
    <p:sldMasterId id="2147483874" r:id="rId6"/>
  </p:sldMasterIdLst>
  <p:notesMasterIdLst>
    <p:notesMasterId r:id="rId35"/>
  </p:notesMasterIdLst>
  <p:sldIdLst>
    <p:sldId id="257" r:id="rId7"/>
    <p:sldId id="347" r:id="rId8"/>
    <p:sldId id="346" r:id="rId9"/>
    <p:sldId id="405" r:id="rId10"/>
    <p:sldId id="428" r:id="rId11"/>
    <p:sldId id="268" r:id="rId12"/>
    <p:sldId id="408" r:id="rId13"/>
    <p:sldId id="412" r:id="rId14"/>
    <p:sldId id="407" r:id="rId15"/>
    <p:sldId id="397" r:id="rId16"/>
    <p:sldId id="413" r:id="rId17"/>
    <p:sldId id="414" r:id="rId18"/>
    <p:sldId id="415" r:id="rId19"/>
    <p:sldId id="416" r:id="rId20"/>
    <p:sldId id="417" r:id="rId21"/>
    <p:sldId id="418" r:id="rId22"/>
    <p:sldId id="419" r:id="rId23"/>
    <p:sldId id="420" r:id="rId24"/>
    <p:sldId id="421" r:id="rId25"/>
    <p:sldId id="422" r:id="rId26"/>
    <p:sldId id="423" r:id="rId27"/>
    <p:sldId id="424" r:id="rId28"/>
    <p:sldId id="425" r:id="rId29"/>
    <p:sldId id="426" r:id="rId30"/>
    <p:sldId id="427" r:id="rId31"/>
    <p:sldId id="363" r:id="rId32"/>
    <p:sldId id="364" r:id="rId33"/>
    <p:sldId id="400" r:id="rId3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SiasJ994taIWJUOJSsoRg==" hashData="7TMricJ7MeNMOHslsaCgLjcpryGFwdqM3PGzqTjBAJlQPJEqyaLdObNWeQ+NUSKpl2wfOyFIOb1ZnbMS9VSG3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A" initials="a" lastIdx="6" clrIdx="0">
    <p:extLst>
      <p:ext uri="{19B8F6BF-5375-455C-9EA6-DF929625EA0E}">
        <p15:presenceInfo xmlns:p15="http://schemas.microsoft.com/office/powerpoint/2012/main" userId="CAA" providerId="None"/>
      </p:ext>
    </p:extLst>
  </p:cmAuthor>
  <p:cmAuthor id="2" name="正木" initials="正木" lastIdx="3" clrIdx="1">
    <p:extLst>
      <p:ext uri="{19B8F6BF-5375-455C-9EA6-DF929625EA0E}">
        <p15:presenceInfo xmlns:p15="http://schemas.microsoft.com/office/powerpoint/2012/main" userId="正木" providerId="None"/>
      </p:ext>
    </p:extLst>
  </p:cmAuthor>
  <p:cmAuthor id="3" name="LU0726" initials="l" lastIdx="3" clrIdx="2">
    <p:extLst>
      <p:ext uri="{19B8F6BF-5375-455C-9EA6-DF929625EA0E}">
        <p15:presenceInfo xmlns:p15="http://schemas.microsoft.com/office/powerpoint/2012/main" userId="LU072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7E7"/>
    <a:srgbClr val="FFCCCC"/>
    <a:srgbClr val="FF9900"/>
    <a:srgbClr val="CC6600"/>
    <a:srgbClr val="00C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85" autoAdjust="0"/>
    <p:restoredTop sz="71396" autoAdjust="0"/>
  </p:normalViewPr>
  <p:slideViewPr>
    <p:cSldViewPr snapToGrid="0">
      <p:cViewPr varScale="1">
        <p:scale>
          <a:sx n="78" d="100"/>
          <a:sy n="78" d="100"/>
        </p:scale>
        <p:origin x="126" y="21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17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8164557053758E-2"/>
          <c:y val="1.7457179377652569E-2"/>
          <c:w val="0.85873931178206109"/>
          <c:h val="0.84841854892494384"/>
        </c:manualLayout>
      </c:layout>
      <c:barChart>
        <c:barDir val="col"/>
        <c:grouping val="stacked"/>
        <c:varyColors val="0"/>
        <c:ser>
          <c:idx val="0"/>
          <c:order val="0"/>
          <c:tx>
            <c:strRef>
              <c:f>Sheet1!$B$2</c:f>
              <c:strCache>
                <c:ptCount val="1"/>
                <c:pt idx="0">
                  <c:v>特定保健用食品の許可件数</c:v>
                </c:pt>
              </c:strCache>
            </c:strRef>
          </c:tx>
          <c:spPr>
            <a:solidFill>
              <a:schemeClr val="accent3">
                <a:lumMod val="60000"/>
                <a:lumOff val="40000"/>
              </a:scheme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93-47F8-A1A7-CFF1E98FCBCF}"/>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93-47F8-A1A7-CFF1E98FCBCF}"/>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93-47F8-A1A7-CFF1E98FCBCF}"/>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93-47F8-A1A7-CFF1E98FCBCF}"/>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93-47F8-A1A7-CFF1E98FCBCF}"/>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93-47F8-A1A7-CFF1E98FCBCF}"/>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93-47F8-A1A7-CFF1E98FCBCF}"/>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93-47F8-A1A7-CFF1E98FCBCF}"/>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93-47F8-A1A7-CFF1E98FCBCF}"/>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593-47F8-A1A7-CFF1E98FCBC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平成27年度</c:v>
                </c:pt>
                <c:pt idx="1">
                  <c:v>平成28年度</c:v>
                </c:pt>
                <c:pt idx="2">
                  <c:v>平成29年度</c:v>
                </c:pt>
                <c:pt idx="3">
                  <c:v>平成30年度</c:v>
                </c:pt>
                <c:pt idx="4">
                  <c:v>令和元年度</c:v>
                </c:pt>
                <c:pt idx="5">
                  <c:v>令和２年度</c:v>
                </c:pt>
                <c:pt idx="6">
                  <c:v>令和３年度</c:v>
                </c:pt>
                <c:pt idx="7">
                  <c:v>令和４年度</c:v>
                </c:pt>
              </c:strCache>
            </c:strRef>
          </c:cat>
          <c:val>
            <c:numRef>
              <c:f>Sheet1!$B$3:$B$10</c:f>
              <c:numCache>
                <c:formatCode>#,##0_);[Red]\(#,##0\)</c:formatCode>
                <c:ptCount val="8"/>
                <c:pt idx="0">
                  <c:v>1238</c:v>
                </c:pt>
                <c:pt idx="1">
                  <c:v>1120</c:v>
                </c:pt>
                <c:pt idx="2">
                  <c:v>1081</c:v>
                </c:pt>
                <c:pt idx="3">
                  <c:v>1067</c:v>
                </c:pt>
                <c:pt idx="4">
                  <c:v>1072</c:v>
                </c:pt>
                <c:pt idx="5">
                  <c:v>1071</c:v>
                </c:pt>
                <c:pt idx="6">
                  <c:v>1069</c:v>
                </c:pt>
                <c:pt idx="7">
                  <c:v>1064</c:v>
                </c:pt>
              </c:numCache>
            </c:numRef>
          </c:val>
          <c:extLst>
            <c:ext xmlns:c16="http://schemas.microsoft.com/office/drawing/2014/chart" uri="{C3380CC4-5D6E-409C-BE32-E72D297353CC}">
              <c16:uniqueId val="{0000000A-A593-47F8-A1A7-CFF1E98FCBCF}"/>
            </c:ext>
          </c:extLst>
        </c:ser>
        <c:ser>
          <c:idx val="5"/>
          <c:order val="1"/>
          <c:tx>
            <c:strRef>
              <c:f>Sheet1!$C$2</c:f>
              <c:strCache>
                <c:ptCount val="1"/>
                <c:pt idx="0">
                  <c:v>機能性表示食品の届出件数</c:v>
                </c:pt>
              </c:strCache>
            </c:strRef>
          </c:tx>
          <c:spPr>
            <a:solidFill>
              <a:schemeClr val="tx2">
                <a:lumMod val="40000"/>
                <a:lumOff val="60000"/>
              </a:schemeClr>
            </a:solidFill>
            <a:ln>
              <a:noFill/>
            </a:ln>
            <a:effectLst/>
          </c:spPr>
          <c:invertIfNegative val="0"/>
          <c:dLbls>
            <c:dLbl>
              <c:idx val="6"/>
              <c:tx>
                <c:rich>
                  <a:bodyPr/>
                  <a:lstStyle/>
                  <a:p>
                    <a:fld id="{259D8AED-8A56-479B-A3DE-1BE7E97C891C}" type="VALUE">
                      <a:rPr lang="en-US" altLang="ja-JP" smtClean="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593-47F8-A1A7-CFF1E98FCBC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平成27年度</c:v>
                </c:pt>
                <c:pt idx="1">
                  <c:v>平成28年度</c:v>
                </c:pt>
                <c:pt idx="2">
                  <c:v>平成29年度</c:v>
                </c:pt>
                <c:pt idx="3">
                  <c:v>平成30年度</c:v>
                </c:pt>
                <c:pt idx="4">
                  <c:v>令和元年度</c:v>
                </c:pt>
                <c:pt idx="5">
                  <c:v>令和２年度</c:v>
                </c:pt>
                <c:pt idx="6">
                  <c:v>令和３年度</c:v>
                </c:pt>
                <c:pt idx="7">
                  <c:v>令和４年度</c:v>
                </c:pt>
              </c:strCache>
            </c:strRef>
          </c:cat>
          <c:val>
            <c:numRef>
              <c:f>Sheet1!$C$3:$C$10</c:f>
              <c:numCache>
                <c:formatCode>#,##0_);[Red]\(#,##0\)</c:formatCode>
                <c:ptCount val="8"/>
                <c:pt idx="0">
                  <c:v>272</c:v>
                </c:pt>
                <c:pt idx="1">
                  <c:v>815</c:v>
                </c:pt>
                <c:pt idx="2">
                  <c:v>1269</c:v>
                </c:pt>
                <c:pt idx="3">
                  <c:v>1735</c:v>
                </c:pt>
                <c:pt idx="4">
                  <c:v>2568</c:v>
                </c:pt>
                <c:pt idx="5">
                  <c:v>3486</c:v>
                </c:pt>
                <c:pt idx="6">
                  <c:v>4702</c:v>
                </c:pt>
                <c:pt idx="7">
                  <c:v>5995</c:v>
                </c:pt>
              </c:numCache>
            </c:numRef>
          </c:val>
          <c:extLst>
            <c:ext xmlns:c16="http://schemas.microsoft.com/office/drawing/2014/chart" uri="{C3380CC4-5D6E-409C-BE32-E72D297353CC}">
              <c16:uniqueId val="{0000000C-A593-47F8-A1A7-CFF1E98FCBCF}"/>
            </c:ext>
          </c:extLst>
        </c:ser>
        <c:ser>
          <c:idx val="6"/>
          <c:order val="2"/>
          <c:tx>
            <c:strRef>
              <c:f>Sheet1!#REF!</c:f>
              <c:strCache>
                <c:ptCount val="1"/>
                <c:pt idx="0">
                  <c:v>#REF!</c:v>
                </c:pt>
              </c:strCache>
            </c:strRef>
          </c:tx>
          <c:spPr>
            <a:solidFill>
              <a:srgbClr val="92D050"/>
            </a:solidFill>
            <a:ln>
              <a:solidFill>
                <a:schemeClr val="tx2">
                  <a:lumMod val="40000"/>
                  <a:lumOff val="60000"/>
                </a:schemeClr>
              </a:solidFill>
            </a:ln>
            <a:effectLst/>
          </c:spPr>
          <c:invertIfNegative val="0"/>
          <c:dLbls>
            <c:dLbl>
              <c:idx val="6"/>
              <c:layout>
                <c:manualLayout>
                  <c:x val="-5.5128898963129514E-4"/>
                  <c:y val="-1.01404370688068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593-47F8-A1A7-CFF1E98FCB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平成27年度</c:v>
                </c:pt>
                <c:pt idx="1">
                  <c:v>平成28年度</c:v>
                </c:pt>
                <c:pt idx="2">
                  <c:v>平成29年度</c:v>
                </c:pt>
                <c:pt idx="3">
                  <c:v>平成30年度</c:v>
                </c:pt>
                <c:pt idx="4">
                  <c:v>令和元年度</c:v>
                </c:pt>
                <c:pt idx="5">
                  <c:v>令和２年度</c:v>
                </c:pt>
                <c:pt idx="6">
                  <c:v>令和３年度</c:v>
                </c:pt>
                <c:pt idx="7">
                  <c:v>令和４年度</c:v>
                </c:pt>
              </c:strCache>
            </c:strRef>
          </c:cat>
          <c:val>
            <c:numRef>
              <c:f>Sheet1!#REF!</c:f>
              <c:numCache>
                <c:formatCode>General</c:formatCode>
                <c:ptCount val="1"/>
                <c:pt idx="0">
                  <c:v>1</c:v>
                </c:pt>
              </c:numCache>
            </c:numRef>
          </c:val>
          <c:extLst>
            <c:ext xmlns:c16="http://schemas.microsoft.com/office/drawing/2014/chart" uri="{C3380CC4-5D6E-409C-BE32-E72D297353CC}">
              <c16:uniqueId val="{0000000E-A593-47F8-A1A7-CFF1E98FCBCF}"/>
            </c:ext>
          </c:extLst>
        </c:ser>
        <c:dLbls>
          <c:dLblPos val="ctr"/>
          <c:showLegendKey val="0"/>
          <c:showVal val="1"/>
          <c:showCatName val="0"/>
          <c:showSerName val="0"/>
          <c:showPercent val="0"/>
          <c:showBubbleSize val="0"/>
        </c:dLbls>
        <c:gapWidth val="70"/>
        <c:overlap val="100"/>
        <c:serLines>
          <c:spPr>
            <a:ln w="9525" cap="flat" cmpd="sng" algn="ctr">
              <a:solidFill>
                <a:schemeClr val="tx1">
                  <a:lumMod val="35000"/>
                  <a:lumOff val="65000"/>
                </a:schemeClr>
              </a:solidFill>
              <a:round/>
            </a:ln>
            <a:effectLst/>
          </c:spPr>
        </c:serLines>
        <c:axId val="164108672"/>
        <c:axId val="45703096"/>
      </c:barChart>
      <c:catAx>
        <c:axId val="16410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703096"/>
        <c:crosses val="autoZero"/>
        <c:auto val="1"/>
        <c:lblAlgn val="ctr"/>
        <c:lblOffset val="100"/>
        <c:noMultiLvlLbl val="0"/>
      </c:catAx>
      <c:valAx>
        <c:axId val="4570309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64108672"/>
        <c:crosses val="autoZero"/>
        <c:crossBetween val="between"/>
      </c:valAx>
      <c:spPr>
        <a:noFill/>
        <a:ln>
          <a:noFill/>
        </a:ln>
        <a:effectLst/>
      </c:spPr>
    </c:plotArea>
    <c:legend>
      <c:legendPos val="b"/>
      <c:legendEntry>
        <c:idx val="2"/>
        <c:delete val="1"/>
      </c:legendEntry>
      <c:layout>
        <c:manualLayout>
          <c:xMode val="edge"/>
          <c:yMode val="edge"/>
          <c:x val="0.10488254996041442"/>
          <c:y val="0.93602302438136342"/>
          <c:w val="0.69710709119204639"/>
          <c:h val="4.876632001542623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DA3CA95-5A8C-43A3-B8A1-4F59A251A7BE}" type="datetimeFigureOut">
              <a:rPr kumimoji="1" lang="ja-JP" altLang="en-US" smtClean="0"/>
              <a:t>2023/12/6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2858A13-6CAA-4CF1-968E-ABFBA403FB61}" type="slidenum">
              <a:rPr kumimoji="1" lang="ja-JP" altLang="en-US" smtClean="0"/>
              <a:t>‹#›</a:t>
            </a:fld>
            <a:endParaRPr kumimoji="1" lang="ja-JP" altLang="en-US"/>
          </a:p>
        </p:txBody>
      </p:sp>
    </p:spTree>
    <p:extLst>
      <p:ext uri="{BB962C8B-B14F-4D97-AF65-F5344CB8AC3E}">
        <p14:creationId xmlns:p14="http://schemas.microsoft.com/office/powerpoint/2010/main" val="38057380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p:txBody>
      </p:sp>
      <p:sp>
        <p:nvSpPr>
          <p:cNvPr id="6" name="スライド番号プレースホルダー 5"/>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01EDE-2833-4A52-A954-6FDEA359DA4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12882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1702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34189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16057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66556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62690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52107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1667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1513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15791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3982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xfrm>
            <a:off x="161925" y="649288"/>
            <a:ext cx="6527800" cy="3671887"/>
          </a:xfrm>
          <a:ln/>
        </p:spPr>
      </p:sp>
      <p:sp>
        <p:nvSpPr>
          <p:cNvPr id="48131" name="ノート プレースホルダ 2"/>
          <p:cNvSpPr>
            <a:spLocks noGrp="1"/>
          </p:cNvSpPr>
          <p:nvPr>
            <p:ph type="body" idx="1"/>
          </p:nvPr>
        </p:nvSpPr>
        <p:spPr>
          <a:ln/>
        </p:spPr>
        <p:txBody>
          <a:bodyPr/>
          <a:lstStyle/>
          <a:p>
            <a:pPr>
              <a:defRPr/>
            </a:pPr>
            <a:endParaRPr lang="en-US" altLang="ja-JP" dirty="0" smtClean="0">
              <a:latin typeface="+mj-ea"/>
              <a:ea typeface="+mj-ea"/>
            </a:endParaRPr>
          </a:p>
        </p:txBody>
      </p:sp>
    </p:spTree>
    <p:extLst>
      <p:ext uri="{BB962C8B-B14F-4D97-AF65-F5344CB8AC3E}">
        <p14:creationId xmlns:p14="http://schemas.microsoft.com/office/powerpoint/2010/main" val="3168462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17218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63752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44085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14941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26154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40870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C3EE6-3AA0-4471-948F-EDF09CD0880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26493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C3EE6-3AA0-4471-948F-EDF09CD0880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41957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C3EE6-3AA0-4471-948F-EDF09CD0880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8396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858A13-6CAA-4CF1-968E-ABFBA403FB61}" type="slidenum">
              <a:rPr kumimoji="1" lang="ja-JP" altLang="en-US" smtClean="0"/>
              <a:t>2</a:t>
            </a:fld>
            <a:endParaRPr kumimoji="1" lang="ja-JP" altLang="en-US"/>
          </a:p>
        </p:txBody>
      </p:sp>
    </p:spTree>
    <p:extLst>
      <p:ext uri="{BB962C8B-B14F-4D97-AF65-F5344CB8AC3E}">
        <p14:creationId xmlns:p14="http://schemas.microsoft.com/office/powerpoint/2010/main" val="362750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xfrm>
            <a:off x="2535238" y="484188"/>
            <a:ext cx="4859337" cy="2733675"/>
          </a:xfrm>
          <a:ln/>
        </p:spPr>
      </p:sp>
      <p:sp>
        <p:nvSpPr>
          <p:cNvPr id="48131" name="ノート プレースホルダ 2"/>
          <p:cNvSpPr>
            <a:spLocks noGrp="1"/>
          </p:cNvSpPr>
          <p:nvPr>
            <p:ph type="body" idx="1"/>
          </p:nvPr>
        </p:nvSpPr>
        <p:spPr>
          <a:ln/>
        </p:spPr>
        <p:txBody>
          <a:bodyPr/>
          <a:lstStyle/>
          <a:p>
            <a:pPr>
              <a:defRPr/>
            </a:pPr>
            <a:endParaRPr lang="en-US" altLang="ja-JP" dirty="0" smtClean="0">
              <a:latin typeface="+mj-ea"/>
              <a:ea typeface="+mj-ea"/>
            </a:endParaRPr>
          </a:p>
        </p:txBody>
      </p:sp>
    </p:spTree>
    <p:extLst>
      <p:ext uri="{BB962C8B-B14F-4D97-AF65-F5344CB8AC3E}">
        <p14:creationId xmlns:p14="http://schemas.microsoft.com/office/powerpoint/2010/main" val="397666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863" y="1468438"/>
            <a:ext cx="7046913" cy="3963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27879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20786-88ED-4040-A771-7B920A7EA88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014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lang="en-US" altLang="ja-JP" b="0" dirty="0"/>
          </a:p>
        </p:txBody>
      </p:sp>
    </p:spTree>
    <p:extLst>
      <p:ext uri="{BB962C8B-B14F-4D97-AF65-F5344CB8AC3E}">
        <p14:creationId xmlns:p14="http://schemas.microsoft.com/office/powerpoint/2010/main" val="399566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C3EE6-3AA0-4471-948F-EDF09CD0880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3262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58A13-6CAA-4CF1-968E-ABFBA403FB6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12155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52"/>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dirty="0">
              <a:solidFill>
                <a:prstClr val="black"/>
              </a:solidFill>
            </a:endParaRPr>
          </a:p>
        </p:txBody>
      </p:sp>
      <p:sp>
        <p:nvSpPr>
          <p:cNvPr id="6" name="スライド番号プレースホルダ 8"/>
          <p:cNvSpPr>
            <a:spLocks noGrp="1"/>
          </p:cNvSpPr>
          <p:nvPr>
            <p:ph type="sldNum" sz="quarter" idx="4"/>
          </p:nvPr>
        </p:nvSpPr>
        <p:spPr>
          <a:xfrm>
            <a:off x="9347200" y="6597352"/>
            <a:ext cx="2844800" cy="260672"/>
          </a:xfrm>
          <a:prstGeom prst="rect">
            <a:avLst/>
          </a:prstGeom>
        </p:spPr>
        <p:txBody>
          <a:bodyPr vert="horz" lIns="91440" tIns="45720" rIns="91440" bIns="45720" rtlCol="0" anchor="ctr"/>
          <a:lstStyle>
            <a:lvl1pPr algn="r">
              <a:defRPr sz="1600">
                <a:solidFill>
                  <a:schemeClr val="tx1"/>
                </a:solidFill>
              </a:defRPr>
            </a:lvl1pPr>
          </a:lstStyle>
          <a:p>
            <a:fld id="{89D9852E-6160-45D1-B41C-73A810C8B37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39618677"/>
      </p:ext>
    </p:extLst>
  </p:cSld>
  <p:clrMapOvr>
    <a:masterClrMapping/>
  </p:clrMapOvr>
  <mc:AlternateContent xmlns:mc="http://schemas.openxmlformats.org/markup-compatibility/2006" xmlns:p14="http://schemas.microsoft.com/office/powerpoint/2010/main">
    <mc:Choice Requires="p14">
      <p:transition p14:dur="250">
        <p14:prism/>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499"/>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1800"/>
            </a:lvl1pPr>
            <a:lvl2pPr marL="342886" indent="0" algn="ctr">
              <a:buNone/>
              <a:defRPr sz="1499"/>
            </a:lvl2pPr>
            <a:lvl3pPr marL="685771" indent="0" algn="ctr">
              <a:buNone/>
              <a:defRPr sz="1351"/>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200" indent="0" algn="ctr">
              <a:buNone/>
              <a:defRPr sz="1200"/>
            </a:lvl8pPr>
            <a:lvl9pPr marL="2743085"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BB13866-6BD2-4226-B092-5EB2963142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09596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9448800" y="6481506"/>
            <a:ext cx="2743200" cy="365125"/>
          </a:xfrm>
        </p:spPr>
        <p:txBody>
          <a:bodyPr/>
          <a:lstStyle/>
          <a:p>
            <a:fld id="{2BB13866-6BD2-4226-B092-5EB2963142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70099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4" y="1709741"/>
            <a:ext cx="10515600" cy="2852737"/>
          </a:xfrm>
        </p:spPr>
        <p:txBody>
          <a:bodyPr anchor="b"/>
          <a:lstStyle>
            <a:lvl1pPr>
              <a:defRPr sz="4499"/>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4" y="4589467"/>
            <a:ext cx="10515600" cy="1500187"/>
          </a:xfrm>
        </p:spPr>
        <p:txBody>
          <a:bodyPr/>
          <a:lstStyle>
            <a:lvl1pPr marL="0" indent="0">
              <a:buNone/>
              <a:defRPr sz="1800">
                <a:solidFill>
                  <a:schemeClr val="tx1">
                    <a:tint val="75000"/>
                  </a:schemeClr>
                </a:solidFill>
              </a:defRPr>
            </a:lvl1pPr>
            <a:lvl2pPr marL="342886" indent="0">
              <a:buNone/>
              <a:defRPr sz="1499">
                <a:solidFill>
                  <a:schemeClr val="tx1">
                    <a:tint val="75000"/>
                  </a:schemeClr>
                </a:solidFill>
              </a:defRPr>
            </a:lvl2pPr>
            <a:lvl3pPr marL="685771" indent="0">
              <a:buNone/>
              <a:defRPr sz="1351">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200"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BB13866-6BD2-4226-B092-5EB2963142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338519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1"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1"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BB13866-6BD2-4226-B092-5EB2963142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746824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90" y="365128"/>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91" y="1681164"/>
            <a:ext cx="5157787" cy="823912"/>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91" y="2505076"/>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2" y="1681164"/>
            <a:ext cx="5183188" cy="823912"/>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2" y="2505076"/>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BB13866-6BD2-4226-B092-5EB2963142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029915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BB13866-6BD2-4226-B092-5EB2963142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21837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BB13866-6BD2-4226-B092-5EB2963142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338215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9" cy="1600200"/>
          </a:xfrm>
        </p:spPr>
        <p:txBody>
          <a:bodyPr anchor="b"/>
          <a:lstStyle>
            <a:lvl1pPr>
              <a:defRPr sz="240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9" y="987429"/>
            <a:ext cx="6172201" cy="4873625"/>
          </a:xfrm>
        </p:spPr>
        <p:txBody>
          <a:bodyPr/>
          <a:lstStyle>
            <a:lvl1pPr>
              <a:defRPr sz="2401"/>
            </a:lvl1pPr>
            <a:lvl2pPr>
              <a:defRPr sz="2100"/>
            </a:lvl2pPr>
            <a:lvl3pPr>
              <a:defRPr sz="1800"/>
            </a:lvl3pPr>
            <a:lvl4pPr>
              <a:defRPr sz="1499"/>
            </a:lvl4pPr>
            <a:lvl5pPr>
              <a:defRPr sz="1499"/>
            </a:lvl5pPr>
            <a:lvl6pPr>
              <a:defRPr sz="1499"/>
            </a:lvl6pPr>
            <a:lvl7pPr>
              <a:defRPr sz="1499"/>
            </a:lvl7pPr>
            <a:lvl8pPr>
              <a:defRPr sz="1499"/>
            </a:lvl8pPr>
            <a:lvl9pPr>
              <a:defRPr sz="149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9" cy="3811588"/>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BB13866-6BD2-4226-B092-5EB296314236}"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600520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9" cy="1600200"/>
          </a:xfrm>
        </p:spPr>
        <p:txBody>
          <a:bodyPr anchor="b"/>
          <a:lstStyle>
            <a:lvl1pPr>
              <a:defRPr sz="240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9" y="987429"/>
            <a:ext cx="6172201" cy="4873625"/>
          </a:xfrm>
        </p:spPr>
        <p:txBody>
          <a:bodyPr/>
          <a:lstStyle>
            <a:lvl1pPr marL="0" indent="0">
              <a:buNone/>
              <a:defRPr sz="2401"/>
            </a:lvl1pPr>
            <a:lvl2pPr marL="342886" indent="0">
              <a:buNone/>
              <a:defRPr sz="2100"/>
            </a:lvl2pPr>
            <a:lvl3pPr marL="685771" indent="0">
              <a:buNone/>
              <a:defRPr sz="1800"/>
            </a:lvl3pPr>
            <a:lvl4pPr marL="1028657" indent="0">
              <a:buNone/>
              <a:defRPr sz="1499"/>
            </a:lvl4pPr>
            <a:lvl5pPr marL="1371543" indent="0">
              <a:buNone/>
              <a:defRPr sz="1499"/>
            </a:lvl5pPr>
            <a:lvl6pPr marL="1714428" indent="0">
              <a:buNone/>
              <a:defRPr sz="1499"/>
            </a:lvl6pPr>
            <a:lvl7pPr marL="2057314" indent="0">
              <a:buNone/>
              <a:defRPr sz="1499"/>
            </a:lvl7pPr>
            <a:lvl8pPr marL="2400200" indent="0">
              <a:buNone/>
              <a:defRPr sz="1499"/>
            </a:lvl8pPr>
            <a:lvl9pPr marL="2743085" indent="0">
              <a:buNone/>
              <a:defRPr sz="1499"/>
            </a:lvl9pPr>
          </a:lstStyle>
          <a:p>
            <a:endParaRPr kumimoji="1" lang="ja-JP" altLang="en-US"/>
          </a:p>
        </p:txBody>
      </p:sp>
      <p:sp>
        <p:nvSpPr>
          <p:cNvPr id="4" name="テキスト プレースホルダー 3"/>
          <p:cNvSpPr>
            <a:spLocks noGrp="1"/>
          </p:cNvSpPr>
          <p:nvPr>
            <p:ph type="body" sz="half" idx="2"/>
          </p:nvPr>
        </p:nvSpPr>
        <p:spPr>
          <a:xfrm>
            <a:off x="839788" y="2057400"/>
            <a:ext cx="3932239" cy="3811588"/>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BB13866-6BD2-4226-B092-5EB2963142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972041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BB13866-6BD2-4226-B092-5EB296314236}"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77159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dirty="0">
              <a:solidFill>
                <a:prstClr val="black"/>
              </a:solidFill>
            </a:endParaRPr>
          </a:p>
        </p:txBody>
      </p:sp>
      <p:sp>
        <p:nvSpPr>
          <p:cNvPr id="6" name="スライド番号プレースホルダ 8"/>
          <p:cNvSpPr>
            <a:spLocks noGrp="1"/>
          </p:cNvSpPr>
          <p:nvPr>
            <p:ph type="sldNum" sz="quarter" idx="4"/>
          </p:nvPr>
        </p:nvSpPr>
        <p:spPr>
          <a:xfrm>
            <a:off x="9347200" y="6492902"/>
            <a:ext cx="2844800" cy="365125"/>
          </a:xfrm>
          <a:prstGeom prst="rect">
            <a:avLst/>
          </a:prstGeom>
        </p:spPr>
        <p:txBody>
          <a:bodyPr vert="horz" lIns="91440" tIns="45720" rIns="91440" bIns="45720" rtlCol="0" anchor="ctr"/>
          <a:lstStyle>
            <a:lvl1pPr algn="r">
              <a:defRPr sz="2000">
                <a:solidFill>
                  <a:schemeClr val="tx1"/>
                </a:solidFill>
              </a:defRPr>
            </a:lvl1pPr>
          </a:lstStyle>
          <a:p>
            <a:fld id="{89D9852E-6160-45D1-B41C-73A810C8B37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303859689"/>
      </p:ext>
    </p:extLst>
  </p:cSld>
  <p:clrMapOvr>
    <a:masterClrMapping/>
  </p:clrMapOvr>
  <mc:AlternateContent xmlns:mc="http://schemas.openxmlformats.org/markup-compatibility/2006" xmlns:p14="http://schemas.microsoft.com/office/powerpoint/2010/main">
    <mc:Choice Requires="p14">
      <p:transition p14:dur="250">
        <p14:prism/>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BB13866-6BD2-4226-B092-5EB2963142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83255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D998F9F-A04F-42AC-B7B1-45FA924E376A}"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29DCC2-8EF3-41CF-8D5F-D9B527706C29}" type="slidenum">
              <a:rPr kumimoji="1" lang="ja-JP" altLang="en-US" smtClean="0"/>
              <a:t>‹#›</a:t>
            </a:fld>
            <a:endParaRPr kumimoji="1" lang="ja-JP" altLang="en-US"/>
          </a:p>
        </p:txBody>
      </p:sp>
    </p:spTree>
    <p:extLst>
      <p:ext uri="{BB962C8B-B14F-4D97-AF65-F5344CB8AC3E}">
        <p14:creationId xmlns:p14="http://schemas.microsoft.com/office/powerpoint/2010/main" val="2963070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998F9F-A04F-42AC-B7B1-45FA924E376A}"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29DCC2-8EF3-41CF-8D5F-D9B527706C29}" type="slidenum">
              <a:rPr kumimoji="1" lang="ja-JP" altLang="en-US" smtClean="0"/>
              <a:t>‹#›</a:t>
            </a:fld>
            <a:endParaRPr kumimoji="1" lang="ja-JP" altLang="en-US"/>
          </a:p>
        </p:txBody>
      </p:sp>
    </p:spTree>
    <p:extLst>
      <p:ext uri="{BB962C8B-B14F-4D97-AF65-F5344CB8AC3E}">
        <p14:creationId xmlns:p14="http://schemas.microsoft.com/office/powerpoint/2010/main" val="1465532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D998F9F-A04F-42AC-B7B1-45FA924E376A}"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29DCC2-8EF3-41CF-8D5F-D9B527706C29}" type="slidenum">
              <a:rPr kumimoji="1" lang="ja-JP" altLang="en-US" smtClean="0"/>
              <a:t>‹#›</a:t>
            </a:fld>
            <a:endParaRPr kumimoji="1" lang="ja-JP" altLang="en-US"/>
          </a:p>
        </p:txBody>
      </p:sp>
    </p:spTree>
    <p:extLst>
      <p:ext uri="{BB962C8B-B14F-4D97-AF65-F5344CB8AC3E}">
        <p14:creationId xmlns:p14="http://schemas.microsoft.com/office/powerpoint/2010/main" val="772165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D998F9F-A04F-42AC-B7B1-45FA924E376A}" type="datetimeFigureOut">
              <a:rPr kumimoji="1" lang="ja-JP" altLang="en-US" smtClean="0"/>
              <a:t>2023/12/6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29DCC2-8EF3-41CF-8D5F-D9B527706C29}" type="slidenum">
              <a:rPr kumimoji="1" lang="ja-JP" altLang="en-US" smtClean="0"/>
              <a:t>‹#›</a:t>
            </a:fld>
            <a:endParaRPr kumimoji="1" lang="ja-JP" altLang="en-US"/>
          </a:p>
        </p:txBody>
      </p:sp>
    </p:spTree>
    <p:extLst>
      <p:ext uri="{BB962C8B-B14F-4D97-AF65-F5344CB8AC3E}">
        <p14:creationId xmlns:p14="http://schemas.microsoft.com/office/powerpoint/2010/main" val="1010846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D998F9F-A04F-42AC-B7B1-45FA924E376A}" type="datetimeFigureOut">
              <a:rPr kumimoji="1" lang="ja-JP" altLang="en-US" smtClean="0"/>
              <a:t>2023/12/6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29DCC2-8EF3-41CF-8D5F-D9B527706C29}" type="slidenum">
              <a:rPr kumimoji="1" lang="ja-JP" altLang="en-US" smtClean="0"/>
              <a:t>‹#›</a:t>
            </a:fld>
            <a:endParaRPr kumimoji="1" lang="ja-JP" altLang="en-US"/>
          </a:p>
        </p:txBody>
      </p:sp>
    </p:spTree>
    <p:extLst>
      <p:ext uri="{BB962C8B-B14F-4D97-AF65-F5344CB8AC3E}">
        <p14:creationId xmlns:p14="http://schemas.microsoft.com/office/powerpoint/2010/main" val="2211940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D998F9F-A04F-42AC-B7B1-45FA924E376A}" type="datetimeFigureOut">
              <a:rPr kumimoji="1" lang="ja-JP" altLang="en-US" smtClean="0"/>
              <a:t>2023/12/6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29DCC2-8EF3-41CF-8D5F-D9B527706C29}" type="slidenum">
              <a:rPr kumimoji="1" lang="ja-JP" altLang="en-US" smtClean="0"/>
              <a:t>‹#›</a:t>
            </a:fld>
            <a:endParaRPr kumimoji="1" lang="ja-JP" altLang="en-US"/>
          </a:p>
        </p:txBody>
      </p:sp>
    </p:spTree>
    <p:extLst>
      <p:ext uri="{BB962C8B-B14F-4D97-AF65-F5344CB8AC3E}">
        <p14:creationId xmlns:p14="http://schemas.microsoft.com/office/powerpoint/2010/main" val="3489528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998F9F-A04F-42AC-B7B1-45FA924E376A}" type="datetimeFigureOut">
              <a:rPr kumimoji="1" lang="ja-JP" altLang="en-US" smtClean="0"/>
              <a:t>2023/12/6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29DCC2-8EF3-41CF-8D5F-D9B527706C29}" type="slidenum">
              <a:rPr kumimoji="1" lang="ja-JP" altLang="en-US" smtClean="0"/>
              <a:t>‹#›</a:t>
            </a:fld>
            <a:endParaRPr kumimoji="1" lang="ja-JP" altLang="en-US"/>
          </a:p>
        </p:txBody>
      </p:sp>
    </p:spTree>
    <p:extLst>
      <p:ext uri="{BB962C8B-B14F-4D97-AF65-F5344CB8AC3E}">
        <p14:creationId xmlns:p14="http://schemas.microsoft.com/office/powerpoint/2010/main" val="3344526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998F9F-A04F-42AC-B7B1-45FA924E376A}" type="datetimeFigureOut">
              <a:rPr kumimoji="1" lang="ja-JP" altLang="en-US" smtClean="0"/>
              <a:t>2023/12/6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29DCC2-8EF3-41CF-8D5F-D9B527706C29}" type="slidenum">
              <a:rPr kumimoji="1" lang="ja-JP" altLang="en-US" smtClean="0"/>
              <a:t>‹#›</a:t>
            </a:fld>
            <a:endParaRPr kumimoji="1" lang="ja-JP" altLang="en-US"/>
          </a:p>
        </p:txBody>
      </p:sp>
    </p:spTree>
    <p:extLst>
      <p:ext uri="{BB962C8B-B14F-4D97-AF65-F5344CB8AC3E}">
        <p14:creationId xmlns:p14="http://schemas.microsoft.com/office/powerpoint/2010/main" val="35022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998F9F-A04F-42AC-B7B1-45FA924E376A}" type="datetimeFigureOut">
              <a:rPr kumimoji="1" lang="ja-JP" altLang="en-US" smtClean="0"/>
              <a:t>2023/12/6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29DCC2-8EF3-41CF-8D5F-D9B527706C29}" type="slidenum">
              <a:rPr kumimoji="1" lang="ja-JP" altLang="en-US" smtClean="0"/>
              <a:t>‹#›</a:t>
            </a:fld>
            <a:endParaRPr kumimoji="1" lang="ja-JP" altLang="en-US"/>
          </a:p>
        </p:txBody>
      </p:sp>
    </p:spTree>
    <p:extLst>
      <p:ext uri="{BB962C8B-B14F-4D97-AF65-F5344CB8AC3E}">
        <p14:creationId xmlns:p14="http://schemas.microsoft.com/office/powerpoint/2010/main" val="407086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dirty="0">
              <a:solidFill>
                <a:prstClr val="black"/>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ja-JP" dirty="0">
              <a:solidFill>
                <a:prstClr val="black"/>
              </a:solidFill>
            </a:endParaRPr>
          </a:p>
        </p:txBody>
      </p:sp>
      <p:sp>
        <p:nvSpPr>
          <p:cNvPr id="6" name="スライド番号プレースホルダ 8"/>
          <p:cNvSpPr>
            <a:spLocks noGrp="1"/>
          </p:cNvSpPr>
          <p:nvPr>
            <p:ph type="sldNum" sz="quarter" idx="4"/>
          </p:nvPr>
        </p:nvSpPr>
        <p:spPr>
          <a:xfrm>
            <a:off x="9347200" y="6492902"/>
            <a:ext cx="2844800" cy="365125"/>
          </a:xfrm>
          <a:prstGeom prst="rect">
            <a:avLst/>
          </a:prstGeom>
        </p:spPr>
        <p:txBody>
          <a:bodyPr vert="horz" lIns="91440" tIns="45720" rIns="91440" bIns="45720" rtlCol="0" anchor="ctr"/>
          <a:lstStyle>
            <a:lvl1pPr algn="r">
              <a:defRPr sz="2000">
                <a:solidFill>
                  <a:schemeClr val="tx1"/>
                </a:solidFill>
              </a:defRPr>
            </a:lvl1pPr>
          </a:lstStyle>
          <a:p>
            <a:fld id="{89D9852E-6160-45D1-B41C-73A810C8B37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025373159"/>
      </p:ext>
    </p:extLst>
  </p:cSld>
  <p:clrMapOvr>
    <a:masterClrMapping/>
  </p:clrMapOvr>
  <mc:AlternateContent xmlns:mc="http://schemas.openxmlformats.org/markup-compatibility/2006" xmlns:p14="http://schemas.microsoft.com/office/powerpoint/2010/main">
    <mc:Choice Requires="p14">
      <p:transition p14:dur="250">
        <p14:prism/>
      </p:transition>
    </mc:Choice>
    <mc:Fallback xmlns="">
      <p:transition>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998F9F-A04F-42AC-B7B1-45FA924E376A}"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29DCC2-8EF3-41CF-8D5F-D9B527706C29}" type="slidenum">
              <a:rPr kumimoji="1" lang="ja-JP" altLang="en-US" smtClean="0"/>
              <a:t>‹#›</a:t>
            </a:fld>
            <a:endParaRPr kumimoji="1" lang="ja-JP" altLang="en-US"/>
          </a:p>
        </p:txBody>
      </p:sp>
    </p:spTree>
    <p:extLst>
      <p:ext uri="{BB962C8B-B14F-4D97-AF65-F5344CB8AC3E}">
        <p14:creationId xmlns:p14="http://schemas.microsoft.com/office/powerpoint/2010/main" val="347195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998F9F-A04F-42AC-B7B1-45FA924E376A}"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29DCC2-8EF3-41CF-8D5F-D9B527706C29}" type="slidenum">
              <a:rPr kumimoji="1" lang="ja-JP" altLang="en-US" smtClean="0"/>
              <a:t>‹#›</a:t>
            </a:fld>
            <a:endParaRPr kumimoji="1" lang="ja-JP" altLang="en-US"/>
          </a:p>
        </p:txBody>
      </p:sp>
    </p:spTree>
    <p:extLst>
      <p:ext uri="{BB962C8B-B14F-4D97-AF65-F5344CB8AC3E}">
        <p14:creationId xmlns:p14="http://schemas.microsoft.com/office/powerpoint/2010/main" val="1989197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E8FE6D0-6458-409B-B52B-739B27365038}" type="datetime1">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90B88-9EBC-4FF8-BE56-2EFAB36D7621}" type="slidenum">
              <a:rPr kumimoji="1" lang="ja-JP" altLang="en-US" smtClean="0"/>
              <a:t>‹#›</a:t>
            </a:fld>
            <a:endParaRPr kumimoji="1" lang="ja-JP" altLang="en-US"/>
          </a:p>
        </p:txBody>
      </p:sp>
    </p:spTree>
    <p:extLst>
      <p:ext uri="{BB962C8B-B14F-4D97-AF65-F5344CB8AC3E}">
        <p14:creationId xmlns:p14="http://schemas.microsoft.com/office/powerpoint/2010/main" val="1364833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8FC56AF-AC8A-465B-A642-D5E1D18AAF6E}" type="datetime1">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90B88-9EBC-4FF8-BE56-2EFAB36D7621}" type="slidenum">
              <a:rPr kumimoji="1" lang="ja-JP" altLang="en-US" smtClean="0"/>
              <a:t>‹#›</a:t>
            </a:fld>
            <a:endParaRPr kumimoji="1" lang="ja-JP" altLang="en-US"/>
          </a:p>
        </p:txBody>
      </p:sp>
    </p:spTree>
    <p:extLst>
      <p:ext uri="{BB962C8B-B14F-4D97-AF65-F5344CB8AC3E}">
        <p14:creationId xmlns:p14="http://schemas.microsoft.com/office/powerpoint/2010/main" val="3172448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C8E47D0-CF3A-4FB2-BF01-C10146F55D98}" type="datetime1">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90B88-9EBC-4FF8-BE56-2EFAB36D7621}" type="slidenum">
              <a:rPr kumimoji="1" lang="ja-JP" altLang="en-US" smtClean="0"/>
              <a:t>‹#›</a:t>
            </a:fld>
            <a:endParaRPr kumimoji="1" lang="ja-JP" altLang="en-US"/>
          </a:p>
        </p:txBody>
      </p:sp>
    </p:spTree>
    <p:extLst>
      <p:ext uri="{BB962C8B-B14F-4D97-AF65-F5344CB8AC3E}">
        <p14:creationId xmlns:p14="http://schemas.microsoft.com/office/powerpoint/2010/main" val="3714874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2EDDF5D-CB89-4DD4-89B9-C03E8E3D2976}" type="datetime1">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990B88-9EBC-4FF8-BE56-2EFAB36D7621}" type="slidenum">
              <a:rPr kumimoji="1" lang="ja-JP" altLang="en-US" smtClean="0"/>
              <a:t>‹#›</a:t>
            </a:fld>
            <a:endParaRPr kumimoji="1" lang="ja-JP" altLang="en-US"/>
          </a:p>
        </p:txBody>
      </p:sp>
    </p:spTree>
    <p:extLst>
      <p:ext uri="{BB962C8B-B14F-4D97-AF65-F5344CB8AC3E}">
        <p14:creationId xmlns:p14="http://schemas.microsoft.com/office/powerpoint/2010/main" val="1395752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90"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49BC2E5-2E72-440F-82A6-12DAE3FCB92E}" type="datetime1">
              <a:rPr kumimoji="1" lang="ja-JP" altLang="en-US" smtClean="0"/>
              <a:t>2023/12/6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990B88-9EBC-4FF8-BE56-2EFAB36D7621}" type="slidenum">
              <a:rPr kumimoji="1" lang="ja-JP" altLang="en-US" smtClean="0"/>
              <a:t>‹#›</a:t>
            </a:fld>
            <a:endParaRPr kumimoji="1" lang="ja-JP" altLang="en-US"/>
          </a:p>
        </p:txBody>
      </p:sp>
    </p:spTree>
    <p:extLst>
      <p:ext uri="{BB962C8B-B14F-4D97-AF65-F5344CB8AC3E}">
        <p14:creationId xmlns:p14="http://schemas.microsoft.com/office/powerpoint/2010/main" val="3200855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9F15650-3B00-43FD-AF95-75DBB462EF5E}" type="datetime1">
              <a:rPr kumimoji="1" lang="ja-JP" altLang="en-US" smtClean="0"/>
              <a:t>2023/12/6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990B88-9EBC-4FF8-BE56-2EFAB36D7621}" type="slidenum">
              <a:rPr kumimoji="1" lang="ja-JP" altLang="en-US" smtClean="0"/>
              <a:t>‹#›</a:t>
            </a:fld>
            <a:endParaRPr kumimoji="1" lang="ja-JP" altLang="en-US"/>
          </a:p>
        </p:txBody>
      </p:sp>
    </p:spTree>
    <p:extLst>
      <p:ext uri="{BB962C8B-B14F-4D97-AF65-F5344CB8AC3E}">
        <p14:creationId xmlns:p14="http://schemas.microsoft.com/office/powerpoint/2010/main" val="1836552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97673-E07B-4834-B4DB-682A3DBCC9F3}" type="datetime1">
              <a:rPr kumimoji="1" lang="ja-JP" altLang="en-US" smtClean="0"/>
              <a:t>2023/12/6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990B88-9EBC-4FF8-BE56-2EFAB36D7621}" type="slidenum">
              <a:rPr kumimoji="1" lang="ja-JP" altLang="en-US" smtClean="0"/>
              <a:t>‹#›</a:t>
            </a:fld>
            <a:endParaRPr kumimoji="1" lang="ja-JP" altLang="en-US"/>
          </a:p>
        </p:txBody>
      </p:sp>
    </p:spTree>
    <p:extLst>
      <p:ext uri="{BB962C8B-B14F-4D97-AF65-F5344CB8AC3E}">
        <p14:creationId xmlns:p14="http://schemas.microsoft.com/office/powerpoint/2010/main" val="2223992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E36B7A6-8899-42F6-8ECB-C84F9ACD9CCC}" type="datetime1">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990B88-9EBC-4FF8-BE56-2EFAB36D7621}" type="slidenum">
              <a:rPr kumimoji="1" lang="ja-JP" altLang="en-US" smtClean="0"/>
              <a:t>‹#›</a:t>
            </a:fld>
            <a:endParaRPr kumimoji="1" lang="ja-JP" altLang="en-US"/>
          </a:p>
        </p:txBody>
      </p:sp>
    </p:spTree>
    <p:extLst>
      <p:ext uri="{BB962C8B-B14F-4D97-AF65-F5344CB8AC3E}">
        <p14:creationId xmlns:p14="http://schemas.microsoft.com/office/powerpoint/2010/main" val="255082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52"/>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dirty="0">
              <a:solidFill>
                <a:prstClr val="black"/>
              </a:solidFill>
            </a:endParaRPr>
          </a:p>
        </p:txBody>
      </p:sp>
      <p:sp>
        <p:nvSpPr>
          <p:cNvPr id="6" name="スライド番号プレースホルダ 8"/>
          <p:cNvSpPr>
            <a:spLocks noGrp="1"/>
          </p:cNvSpPr>
          <p:nvPr>
            <p:ph type="sldNum" sz="quarter" idx="4"/>
          </p:nvPr>
        </p:nvSpPr>
        <p:spPr>
          <a:xfrm>
            <a:off x="9347200" y="6492902"/>
            <a:ext cx="2844800" cy="365125"/>
          </a:xfrm>
          <a:prstGeom prst="rect">
            <a:avLst/>
          </a:prstGeom>
        </p:spPr>
        <p:txBody>
          <a:bodyPr vert="horz" lIns="91440" tIns="45720" rIns="91440" bIns="45720" rtlCol="0" anchor="ctr"/>
          <a:lstStyle>
            <a:lvl1pPr algn="r">
              <a:defRPr sz="2000">
                <a:solidFill>
                  <a:schemeClr val="tx1"/>
                </a:solidFill>
              </a:defRPr>
            </a:lvl1pPr>
          </a:lstStyle>
          <a:p>
            <a:fld id="{89D9852E-6160-45D1-B41C-73A810C8B37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564014066"/>
      </p:ext>
    </p:extLst>
  </p:cSld>
  <p:clrMapOvr>
    <a:masterClrMapping/>
  </p:clrMapOvr>
  <mc:AlternateContent xmlns:mc="http://schemas.openxmlformats.org/markup-compatibility/2006" xmlns:p14="http://schemas.microsoft.com/office/powerpoint/2010/main">
    <mc:Choice Requires="p14">
      <p:transition p14:dur="250">
        <p14:prism/>
      </p:transition>
    </mc:Choice>
    <mc:Fallback xmlns="">
      <p:transition>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44CB99D-9605-4790-987C-030316EBAA63}" type="datetime1">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990B88-9EBC-4FF8-BE56-2EFAB36D7621}" type="slidenum">
              <a:rPr kumimoji="1" lang="ja-JP" altLang="en-US" smtClean="0"/>
              <a:t>‹#›</a:t>
            </a:fld>
            <a:endParaRPr kumimoji="1" lang="ja-JP" altLang="en-US"/>
          </a:p>
        </p:txBody>
      </p:sp>
    </p:spTree>
    <p:extLst>
      <p:ext uri="{BB962C8B-B14F-4D97-AF65-F5344CB8AC3E}">
        <p14:creationId xmlns:p14="http://schemas.microsoft.com/office/powerpoint/2010/main" val="585617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ADEC19E-1E86-4F6F-8B12-BA99E5AD9BEC}" type="datetime1">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90B88-9EBC-4FF8-BE56-2EFAB36D7621}" type="slidenum">
              <a:rPr kumimoji="1" lang="ja-JP" altLang="en-US" smtClean="0"/>
              <a:t>‹#›</a:t>
            </a:fld>
            <a:endParaRPr kumimoji="1" lang="ja-JP" altLang="en-US"/>
          </a:p>
        </p:txBody>
      </p:sp>
    </p:spTree>
    <p:extLst>
      <p:ext uri="{BB962C8B-B14F-4D97-AF65-F5344CB8AC3E}">
        <p14:creationId xmlns:p14="http://schemas.microsoft.com/office/powerpoint/2010/main" val="2505453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6F2A37B-3163-4EDD-8297-9A4429EAF786}" type="datetime1">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990B88-9EBC-4FF8-BE56-2EFAB36D7621}" type="slidenum">
              <a:rPr kumimoji="1" lang="ja-JP" altLang="en-US" smtClean="0"/>
              <a:t>‹#›</a:t>
            </a:fld>
            <a:endParaRPr kumimoji="1" lang="ja-JP" altLang="en-US"/>
          </a:p>
        </p:txBody>
      </p:sp>
    </p:spTree>
    <p:extLst>
      <p:ext uri="{BB962C8B-B14F-4D97-AF65-F5344CB8AC3E}">
        <p14:creationId xmlns:p14="http://schemas.microsoft.com/office/powerpoint/2010/main" val="2659100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4"/>
            <a:ext cx="12193477" cy="606047"/>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0" rIns="265350" bIns="1061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7408986" y="1"/>
            <a:ext cx="4795951" cy="60604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0" rIns="265350" bIns="1061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a:xfrm>
            <a:off x="0" y="-1"/>
            <a:ext cx="12192000" cy="606049"/>
          </a:xfrm>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443183" y="1879526"/>
            <a:ext cx="11305634" cy="4449838"/>
          </a:xfrm>
        </p:spPr>
        <p:txBody>
          <a:bodyPr>
            <a:normAutofit/>
          </a:bodyPr>
          <a:lstStyle>
            <a:lvl1pPr>
              <a:defRPr sz="975"/>
            </a:lvl1pPr>
            <a:lvl2pPr>
              <a:defRPr sz="975"/>
            </a:lvl2pPr>
            <a:lvl3pPr>
              <a:defRPr sz="975"/>
            </a:lvl3pPr>
            <a:lvl4pPr>
              <a:defRPr sz="975"/>
            </a:lvl4pPr>
            <a:lvl5pPr>
              <a:defRPr sz="975"/>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72696" y="6536161"/>
            <a:ext cx="776016"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24175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0" rIns="265350" bIns="1061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0" rIns="265350" bIns="10614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6" y="6536161"/>
            <a:ext cx="776016"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1"/>
            <a:ext cx="12193477" cy="437071"/>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056" kern="900" spc="56" smtClean="0">
                <a:solidFill>
                  <a:schemeClr val="tx1"/>
                </a:solidFill>
              </a:defRPr>
            </a:lvl1pPr>
            <a:lvl2pPr>
              <a:defRPr lang="ja-JP" altLang="en-US" sz="1463" smtClean="0">
                <a:solidFill>
                  <a:schemeClr val="tx1"/>
                </a:solidFill>
                <a:latin typeface="+mn-lt"/>
                <a:ea typeface="+mn-ea"/>
              </a:defRPr>
            </a:lvl2pPr>
            <a:lvl3pPr>
              <a:defRPr lang="ja-JP" altLang="en-US" sz="1463" smtClean="0">
                <a:solidFill>
                  <a:schemeClr val="tx1"/>
                </a:solidFill>
                <a:latin typeface="+mn-lt"/>
                <a:ea typeface="+mn-ea"/>
              </a:defRPr>
            </a:lvl3pPr>
            <a:lvl4pPr>
              <a:defRPr lang="ja-JP" altLang="en-US" sz="1463" smtClean="0">
                <a:solidFill>
                  <a:schemeClr val="tx1"/>
                </a:solidFill>
                <a:latin typeface="+mn-lt"/>
                <a:ea typeface="+mn-ea"/>
              </a:defRPr>
            </a:lvl4pPr>
            <a:lvl5pPr>
              <a:defRPr lang="ja-JP" altLang="en-US" sz="1463">
                <a:solidFill>
                  <a:schemeClr val="tx1"/>
                </a:solidFill>
                <a:latin typeface="+mn-lt"/>
                <a:ea typeface="+mn-ea"/>
              </a:defRPr>
            </a:lvl5pPr>
          </a:lstStyle>
          <a:p>
            <a:pPr marL="0" lvl="0" defTabSz="371475">
              <a:spcAft>
                <a:spcPts val="813"/>
              </a:spcAft>
            </a:pPr>
            <a:r>
              <a:rPr kumimoji="1" lang="ja-JP" altLang="en-US"/>
              <a:t>マスター テキストの書式設定</a:t>
            </a:r>
          </a:p>
        </p:txBody>
      </p:sp>
    </p:spTree>
    <p:extLst>
      <p:ext uri="{BB962C8B-B14F-4D97-AF65-F5344CB8AC3E}">
        <p14:creationId xmlns:p14="http://schemas.microsoft.com/office/powerpoint/2010/main" val="133557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dirty="0">
              <a:solidFill>
                <a:prstClr val="black"/>
              </a:solidFill>
            </a:endParaRPr>
          </a:p>
        </p:txBody>
      </p:sp>
      <p:sp>
        <p:nvSpPr>
          <p:cNvPr id="6" name="スライド番号プレースホルダ 8"/>
          <p:cNvSpPr>
            <a:spLocks noGrp="1"/>
          </p:cNvSpPr>
          <p:nvPr>
            <p:ph type="sldNum" sz="quarter" idx="4"/>
          </p:nvPr>
        </p:nvSpPr>
        <p:spPr>
          <a:xfrm>
            <a:off x="9347200" y="6492902"/>
            <a:ext cx="2844800" cy="365125"/>
          </a:xfrm>
          <a:prstGeom prst="rect">
            <a:avLst/>
          </a:prstGeom>
        </p:spPr>
        <p:txBody>
          <a:bodyPr vert="horz" lIns="91440" tIns="45720" rIns="91440" bIns="45720" rtlCol="0" anchor="ctr"/>
          <a:lstStyle>
            <a:lvl1pPr algn="r">
              <a:defRPr sz="2000">
                <a:solidFill>
                  <a:schemeClr val="tx1"/>
                </a:solidFill>
              </a:defRPr>
            </a:lvl1pPr>
          </a:lstStyle>
          <a:p>
            <a:fld id="{89D9852E-6160-45D1-B41C-73A810C8B37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339837535"/>
      </p:ext>
    </p:extLst>
  </p:cSld>
  <p:clrMapOvr>
    <a:masterClrMapping/>
  </p:clrMapOvr>
  <mc:AlternateContent xmlns:mc="http://schemas.openxmlformats.org/markup-compatibility/2006" xmlns:p14="http://schemas.microsoft.com/office/powerpoint/2010/main">
    <mc:Choice Requires="p14">
      <p:transition p14:dur="250">
        <p14:prism/>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dirty="0">
              <a:solidFill>
                <a:prstClr val="black"/>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ja-JP" dirty="0">
              <a:solidFill>
                <a:prstClr val="black"/>
              </a:solidFill>
            </a:endParaRPr>
          </a:p>
        </p:txBody>
      </p:sp>
      <p:sp>
        <p:nvSpPr>
          <p:cNvPr id="6" name="スライド番号プレースホルダ 8"/>
          <p:cNvSpPr>
            <a:spLocks noGrp="1"/>
          </p:cNvSpPr>
          <p:nvPr>
            <p:ph type="sldNum" sz="quarter" idx="4"/>
          </p:nvPr>
        </p:nvSpPr>
        <p:spPr>
          <a:xfrm>
            <a:off x="9347200" y="6492902"/>
            <a:ext cx="2844800" cy="365125"/>
          </a:xfrm>
          <a:prstGeom prst="rect">
            <a:avLst/>
          </a:prstGeom>
        </p:spPr>
        <p:txBody>
          <a:bodyPr vert="horz" lIns="91440" tIns="45720" rIns="91440" bIns="45720" rtlCol="0" anchor="ctr"/>
          <a:lstStyle>
            <a:lvl1pPr algn="r">
              <a:defRPr sz="2000">
                <a:solidFill>
                  <a:schemeClr val="tx1"/>
                </a:solidFill>
              </a:defRPr>
            </a:lvl1pPr>
          </a:lstStyle>
          <a:p>
            <a:fld id="{89D9852E-6160-45D1-B41C-73A810C8B37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431939805"/>
      </p:ext>
    </p:extLst>
  </p:cSld>
  <p:clrMapOvr>
    <a:masterClrMapping/>
  </p:clrMapOvr>
  <mc:AlternateContent xmlns:mc="http://schemas.openxmlformats.org/markup-compatibility/2006" xmlns:p14="http://schemas.microsoft.com/office/powerpoint/2010/main">
    <mc:Choice Requires="p14">
      <p:transition p14:dur="250">
        <p14:prism/>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52"/>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dirty="0">
              <a:solidFill>
                <a:prstClr val="black"/>
              </a:solidFill>
            </a:endParaRPr>
          </a:p>
        </p:txBody>
      </p:sp>
      <p:sp>
        <p:nvSpPr>
          <p:cNvPr id="6" name="スライド番号プレースホルダ 8"/>
          <p:cNvSpPr>
            <a:spLocks noGrp="1"/>
          </p:cNvSpPr>
          <p:nvPr>
            <p:ph type="sldNum" sz="quarter" idx="4"/>
          </p:nvPr>
        </p:nvSpPr>
        <p:spPr>
          <a:xfrm>
            <a:off x="9347200" y="6492902"/>
            <a:ext cx="2844800" cy="365125"/>
          </a:xfrm>
          <a:prstGeom prst="rect">
            <a:avLst/>
          </a:prstGeom>
        </p:spPr>
        <p:txBody>
          <a:bodyPr vert="horz" lIns="91440" tIns="45720" rIns="91440" bIns="45720" rtlCol="0" anchor="ctr"/>
          <a:lstStyle>
            <a:lvl1pPr algn="r">
              <a:defRPr sz="1200">
                <a:solidFill>
                  <a:schemeClr val="tx1"/>
                </a:solidFill>
              </a:defRPr>
            </a:lvl1pPr>
          </a:lstStyle>
          <a:p>
            <a:fld id="{89D9852E-6160-45D1-B41C-73A810C8B37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864051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ja-JP"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ja-JP" dirty="0">
              <a:solidFill>
                <a:prstClr val="black"/>
              </a:solidFill>
            </a:endParaRPr>
          </a:p>
        </p:txBody>
      </p:sp>
      <p:sp>
        <p:nvSpPr>
          <p:cNvPr id="6" name="スライド番号プレースホルダ 8"/>
          <p:cNvSpPr>
            <a:spLocks noGrp="1"/>
          </p:cNvSpPr>
          <p:nvPr>
            <p:ph type="sldNum" sz="quarter" idx="4"/>
          </p:nvPr>
        </p:nvSpPr>
        <p:spPr>
          <a:xfrm>
            <a:off x="9347200" y="6492902"/>
            <a:ext cx="2844800" cy="365125"/>
          </a:xfrm>
          <a:prstGeom prst="rect">
            <a:avLst/>
          </a:prstGeom>
        </p:spPr>
        <p:txBody>
          <a:bodyPr vert="horz" lIns="91440" tIns="45720" rIns="91440" bIns="45720" rtlCol="0" anchor="ctr"/>
          <a:lstStyle>
            <a:lvl1pPr algn="r">
              <a:defRPr sz="1200">
                <a:solidFill>
                  <a:schemeClr val="tx1"/>
                </a:solidFill>
              </a:defRPr>
            </a:lvl1pPr>
          </a:lstStyle>
          <a:p>
            <a:fld id="{89D9852E-6160-45D1-B41C-73A810C8B37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193014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dirty="0">
              <a:solidFill>
                <a:prstClr val="black"/>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ja-JP" dirty="0">
              <a:solidFill>
                <a:prstClr val="black"/>
              </a:solidFill>
            </a:endParaRPr>
          </a:p>
        </p:txBody>
      </p:sp>
      <p:sp>
        <p:nvSpPr>
          <p:cNvPr id="6" name="スライド番号プレースホルダ 8"/>
          <p:cNvSpPr>
            <a:spLocks noGrp="1"/>
          </p:cNvSpPr>
          <p:nvPr>
            <p:ph type="sldNum" sz="quarter" idx="4"/>
          </p:nvPr>
        </p:nvSpPr>
        <p:spPr>
          <a:xfrm>
            <a:off x="9347200" y="6492902"/>
            <a:ext cx="2844800" cy="365125"/>
          </a:xfrm>
          <a:prstGeom prst="rect">
            <a:avLst/>
          </a:prstGeom>
        </p:spPr>
        <p:txBody>
          <a:bodyPr vert="horz" lIns="91440" tIns="45720" rIns="91440" bIns="45720" rtlCol="0" anchor="ctr"/>
          <a:lstStyle>
            <a:lvl1pPr algn="r">
              <a:defRPr sz="1200">
                <a:solidFill>
                  <a:schemeClr val="tx1"/>
                </a:solidFill>
              </a:defRPr>
            </a:lvl1pPr>
          </a:lstStyle>
          <a:p>
            <a:fld id="{89D9852E-6160-45D1-B41C-73A810C8B37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35877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charset="-128"/>
              </a:defRPr>
            </a:lvl1pPr>
          </a:lstStyle>
          <a:p>
            <a:pPr fontAlgn="base">
              <a:spcBef>
                <a:spcPct val="0"/>
              </a:spcBef>
              <a:spcAft>
                <a:spcPct val="0"/>
              </a:spcAft>
              <a:defRPr/>
            </a:pPr>
            <a:endParaRPr lang="en-US" altLang="ja-JP" dirty="0">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fontAlgn="base">
              <a:spcBef>
                <a:spcPct val="0"/>
              </a:spcBef>
              <a:spcAft>
                <a:spcPct val="0"/>
              </a:spcAft>
              <a:defRPr/>
            </a:pPr>
            <a:endParaRPr lang="en-US" altLang="ja-JP" dirty="0">
              <a:solidFill>
                <a:prstClr val="black"/>
              </a:solidFill>
            </a:endParaRPr>
          </a:p>
        </p:txBody>
      </p:sp>
      <p:sp>
        <p:nvSpPr>
          <p:cNvPr id="9" name="スライド番号プレースホルダ 8"/>
          <p:cNvSpPr>
            <a:spLocks noGrp="1"/>
          </p:cNvSpPr>
          <p:nvPr>
            <p:ph type="sldNum" sz="quarter" idx="4"/>
          </p:nvPr>
        </p:nvSpPr>
        <p:spPr>
          <a:xfrm>
            <a:off x="9347200" y="6597352"/>
            <a:ext cx="2844800" cy="260672"/>
          </a:xfrm>
          <a:prstGeom prst="rect">
            <a:avLst/>
          </a:prstGeom>
        </p:spPr>
        <p:txBody>
          <a:bodyPr vert="horz" lIns="91440" tIns="45720" rIns="91440" bIns="45720" rtlCol="0" anchor="ctr"/>
          <a:lstStyle>
            <a:lvl1pPr algn="r">
              <a:defRPr sz="1600">
                <a:solidFill>
                  <a:schemeClr val="tx1"/>
                </a:solidFill>
                <a:latin typeface="+mn-ea"/>
                <a:ea typeface="+mn-ea"/>
              </a:defRPr>
            </a:lvl1pPr>
          </a:lstStyle>
          <a:p>
            <a:pPr fontAlgn="base">
              <a:spcBef>
                <a:spcPct val="0"/>
              </a:spcBef>
              <a:spcAft>
                <a:spcPct val="0"/>
              </a:spcAft>
            </a:pPr>
            <a:fld id="{89D9852E-6160-45D1-B41C-73A810C8B37A}" type="slidenum">
              <a:rPr lang="ja-JP" altLang="en-US" smtClean="0">
                <a:solidFill>
                  <a:prstClr val="black"/>
                </a:solidFill>
              </a:rPr>
              <a:pPr fontAlgn="base">
                <a:spcBef>
                  <a:spcPct val="0"/>
                </a:spcBef>
                <a:spcAft>
                  <a:spcPct val="0"/>
                </a:spcAft>
              </a:pPr>
              <a:t>‹#›</a:t>
            </a:fld>
            <a:endParaRPr lang="ja-JP" altLang="en-US" dirty="0">
              <a:solidFill>
                <a:prstClr val="black"/>
              </a:solidFill>
            </a:endParaRPr>
          </a:p>
        </p:txBody>
      </p:sp>
    </p:spTree>
    <p:extLst>
      <p:ext uri="{BB962C8B-B14F-4D97-AF65-F5344CB8AC3E}">
        <p14:creationId xmlns:p14="http://schemas.microsoft.com/office/powerpoint/2010/main" val="117708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p14:dur="250">
        <p14:prism/>
      </p:transition>
    </mc:Choice>
    <mc:Fallback xmlns="">
      <p:transition>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189" algn="ctr" rtl="0" fontAlgn="base">
        <a:spcBef>
          <a:spcPct val="0"/>
        </a:spcBef>
        <a:spcAft>
          <a:spcPct val="0"/>
        </a:spcAft>
        <a:defRPr kumimoji="1" sz="4400">
          <a:solidFill>
            <a:schemeClr val="tx2"/>
          </a:solidFill>
          <a:latin typeface="Arial" charset="0"/>
          <a:ea typeface="ＭＳ Ｐゴシック" charset="-128"/>
        </a:defRPr>
      </a:lvl6pPr>
      <a:lvl7pPr marL="914377" algn="ctr" rtl="0" fontAlgn="base">
        <a:spcBef>
          <a:spcPct val="0"/>
        </a:spcBef>
        <a:spcAft>
          <a:spcPct val="0"/>
        </a:spcAft>
        <a:defRPr kumimoji="1" sz="4400">
          <a:solidFill>
            <a:schemeClr val="tx2"/>
          </a:solidFill>
          <a:latin typeface="Arial" charset="0"/>
          <a:ea typeface="ＭＳ Ｐゴシック" charset="-128"/>
        </a:defRPr>
      </a:lvl7pPr>
      <a:lvl8pPr marL="1371566" algn="ctr" rtl="0" fontAlgn="base">
        <a:spcBef>
          <a:spcPct val="0"/>
        </a:spcBef>
        <a:spcAft>
          <a:spcPct val="0"/>
        </a:spcAft>
        <a:defRPr kumimoji="1" sz="4400">
          <a:solidFill>
            <a:schemeClr val="tx2"/>
          </a:solidFill>
          <a:latin typeface="Arial" charset="0"/>
          <a:ea typeface="ＭＳ Ｐゴシック" charset="-128"/>
        </a:defRPr>
      </a:lvl8pPr>
      <a:lvl9pPr marL="1828754"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891" indent="-342891" algn="l" rtl="0" eaLnBrk="0" fontAlgn="base" hangingPunct="0">
        <a:spcBef>
          <a:spcPct val="20000"/>
        </a:spcBef>
        <a:spcAft>
          <a:spcPct val="0"/>
        </a:spcAft>
        <a:buChar char="•"/>
        <a:defRPr kumimoji="1"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kumimoji="1" sz="2800">
          <a:solidFill>
            <a:schemeClr val="tx1"/>
          </a:solidFill>
          <a:latin typeface="+mn-lt"/>
          <a:ea typeface="+mn-ea"/>
        </a:defRPr>
      </a:lvl2pPr>
      <a:lvl3pPr marL="1142971" indent="-228594" algn="l" rtl="0" eaLnBrk="0" fontAlgn="base" hangingPunct="0">
        <a:spcBef>
          <a:spcPct val="20000"/>
        </a:spcBef>
        <a:spcAft>
          <a:spcPct val="0"/>
        </a:spcAft>
        <a:buChar char="•"/>
        <a:defRPr kumimoji="1" sz="2400">
          <a:solidFill>
            <a:schemeClr val="tx1"/>
          </a:solidFill>
          <a:latin typeface="+mn-lt"/>
          <a:ea typeface="+mn-ea"/>
        </a:defRPr>
      </a:lvl3pPr>
      <a:lvl4pPr marL="1600160" indent="-228594" algn="l" rtl="0" eaLnBrk="0" fontAlgn="base" hangingPunct="0">
        <a:spcBef>
          <a:spcPct val="20000"/>
        </a:spcBef>
        <a:spcAft>
          <a:spcPct val="0"/>
        </a:spcAft>
        <a:buChar char="–"/>
        <a:defRPr kumimoji="1" sz="2000">
          <a:solidFill>
            <a:schemeClr val="tx1"/>
          </a:solidFill>
          <a:latin typeface="+mn-lt"/>
          <a:ea typeface="+mn-ea"/>
        </a:defRPr>
      </a:lvl4pPr>
      <a:lvl5pPr marL="2057349" indent="-228594" algn="l" rtl="0" eaLnBrk="0" fontAlgn="base" hangingPunct="0">
        <a:spcBef>
          <a:spcPct val="20000"/>
        </a:spcBef>
        <a:spcAft>
          <a:spcPct val="0"/>
        </a:spcAft>
        <a:buChar char="»"/>
        <a:defRPr kumimoji="1" sz="2000">
          <a:solidFill>
            <a:schemeClr val="tx1"/>
          </a:solidFill>
          <a:latin typeface="+mn-lt"/>
          <a:ea typeface="+mn-ea"/>
        </a:defRPr>
      </a:lvl5pPr>
      <a:lvl6pPr marL="2514537" indent="-228594" algn="l" rtl="0" fontAlgn="base">
        <a:spcBef>
          <a:spcPct val="20000"/>
        </a:spcBef>
        <a:spcAft>
          <a:spcPct val="0"/>
        </a:spcAft>
        <a:buChar char="»"/>
        <a:defRPr kumimoji="1" sz="2000">
          <a:solidFill>
            <a:schemeClr val="tx1"/>
          </a:solidFill>
          <a:latin typeface="+mn-lt"/>
          <a:ea typeface="+mn-ea"/>
        </a:defRPr>
      </a:lvl6pPr>
      <a:lvl7pPr marL="2971726" indent="-228594" algn="l" rtl="0" fontAlgn="base">
        <a:spcBef>
          <a:spcPct val="20000"/>
        </a:spcBef>
        <a:spcAft>
          <a:spcPct val="0"/>
        </a:spcAft>
        <a:buChar char="»"/>
        <a:defRPr kumimoji="1" sz="2000">
          <a:solidFill>
            <a:schemeClr val="tx1"/>
          </a:solidFill>
          <a:latin typeface="+mn-lt"/>
          <a:ea typeface="+mn-ea"/>
        </a:defRPr>
      </a:lvl7pPr>
      <a:lvl8pPr marL="3428914" indent="-228594" algn="l" rtl="0" fontAlgn="base">
        <a:spcBef>
          <a:spcPct val="20000"/>
        </a:spcBef>
        <a:spcAft>
          <a:spcPct val="0"/>
        </a:spcAft>
        <a:buChar char="»"/>
        <a:defRPr kumimoji="1" sz="2000">
          <a:solidFill>
            <a:schemeClr val="tx1"/>
          </a:solidFill>
          <a:latin typeface="+mn-lt"/>
          <a:ea typeface="+mn-ea"/>
        </a:defRPr>
      </a:lvl8pPr>
      <a:lvl9pPr marL="3886103" indent="-22859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charset="-128"/>
              </a:defRPr>
            </a:lvl1pPr>
          </a:lstStyle>
          <a:p>
            <a:pPr fontAlgn="base">
              <a:spcBef>
                <a:spcPct val="0"/>
              </a:spcBef>
              <a:spcAft>
                <a:spcPct val="0"/>
              </a:spcAft>
              <a:defRPr/>
            </a:pPr>
            <a:endParaRPr lang="en-US" altLang="ja-JP" dirty="0">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fontAlgn="base">
              <a:spcBef>
                <a:spcPct val="0"/>
              </a:spcBef>
              <a:spcAft>
                <a:spcPct val="0"/>
              </a:spcAft>
              <a:defRPr/>
            </a:pPr>
            <a:endParaRPr lang="en-US" altLang="ja-JP" dirty="0">
              <a:solidFill>
                <a:prstClr val="black"/>
              </a:solidFill>
            </a:endParaRPr>
          </a:p>
        </p:txBody>
      </p:sp>
      <p:sp>
        <p:nvSpPr>
          <p:cNvPr id="9" name="スライド番号プレースホルダ 8"/>
          <p:cNvSpPr>
            <a:spLocks noGrp="1"/>
          </p:cNvSpPr>
          <p:nvPr>
            <p:ph type="sldNum" sz="quarter" idx="4"/>
          </p:nvPr>
        </p:nvSpPr>
        <p:spPr>
          <a:xfrm>
            <a:off x="9347200" y="6492902"/>
            <a:ext cx="2844800" cy="365125"/>
          </a:xfrm>
          <a:prstGeom prst="rect">
            <a:avLst/>
          </a:prstGeom>
        </p:spPr>
        <p:txBody>
          <a:bodyPr vert="horz" lIns="91440" tIns="45720" rIns="91440" bIns="45720" rtlCol="0" anchor="ctr"/>
          <a:lstStyle>
            <a:lvl1pPr algn="r">
              <a:defRPr sz="2000">
                <a:solidFill>
                  <a:schemeClr val="tx1"/>
                </a:solidFill>
                <a:latin typeface="+mn-ea"/>
                <a:ea typeface="+mn-ea"/>
              </a:defRPr>
            </a:lvl1pPr>
          </a:lstStyle>
          <a:p>
            <a:pPr fontAlgn="base">
              <a:spcBef>
                <a:spcPct val="0"/>
              </a:spcBef>
              <a:spcAft>
                <a:spcPct val="0"/>
              </a:spcAft>
            </a:pPr>
            <a:fld id="{89D9852E-6160-45D1-B41C-73A810C8B37A}" type="slidenum">
              <a:rPr lang="ja-JP" altLang="en-US" smtClean="0">
                <a:solidFill>
                  <a:prstClr val="black"/>
                </a:solidFill>
              </a:rPr>
              <a:pPr fontAlgn="base">
                <a:spcBef>
                  <a:spcPct val="0"/>
                </a:spcBef>
                <a:spcAft>
                  <a:spcPct val="0"/>
                </a:spcAft>
              </a:pPr>
              <a:t>‹#›</a:t>
            </a:fld>
            <a:endParaRPr lang="ja-JP" altLang="en-US" dirty="0">
              <a:solidFill>
                <a:prstClr val="black"/>
              </a:solidFill>
            </a:endParaRPr>
          </a:p>
        </p:txBody>
      </p:sp>
    </p:spTree>
    <p:extLst>
      <p:ext uri="{BB962C8B-B14F-4D97-AF65-F5344CB8AC3E}">
        <p14:creationId xmlns:p14="http://schemas.microsoft.com/office/powerpoint/2010/main" val="32590743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250">
        <p14:prism/>
      </p:transition>
    </mc:Choice>
    <mc:Fallback xmlns="">
      <p:transition>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189" algn="ctr" rtl="0" fontAlgn="base">
        <a:spcBef>
          <a:spcPct val="0"/>
        </a:spcBef>
        <a:spcAft>
          <a:spcPct val="0"/>
        </a:spcAft>
        <a:defRPr kumimoji="1" sz="4400">
          <a:solidFill>
            <a:schemeClr val="tx2"/>
          </a:solidFill>
          <a:latin typeface="Arial" charset="0"/>
          <a:ea typeface="ＭＳ Ｐゴシック" charset="-128"/>
        </a:defRPr>
      </a:lvl6pPr>
      <a:lvl7pPr marL="914377" algn="ctr" rtl="0" fontAlgn="base">
        <a:spcBef>
          <a:spcPct val="0"/>
        </a:spcBef>
        <a:spcAft>
          <a:spcPct val="0"/>
        </a:spcAft>
        <a:defRPr kumimoji="1" sz="4400">
          <a:solidFill>
            <a:schemeClr val="tx2"/>
          </a:solidFill>
          <a:latin typeface="Arial" charset="0"/>
          <a:ea typeface="ＭＳ Ｐゴシック" charset="-128"/>
        </a:defRPr>
      </a:lvl7pPr>
      <a:lvl8pPr marL="1371566" algn="ctr" rtl="0" fontAlgn="base">
        <a:spcBef>
          <a:spcPct val="0"/>
        </a:spcBef>
        <a:spcAft>
          <a:spcPct val="0"/>
        </a:spcAft>
        <a:defRPr kumimoji="1" sz="4400">
          <a:solidFill>
            <a:schemeClr val="tx2"/>
          </a:solidFill>
          <a:latin typeface="Arial" charset="0"/>
          <a:ea typeface="ＭＳ Ｐゴシック" charset="-128"/>
        </a:defRPr>
      </a:lvl8pPr>
      <a:lvl9pPr marL="1828754"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891" indent="-342891" algn="l" rtl="0" eaLnBrk="0" fontAlgn="base" hangingPunct="0">
        <a:spcBef>
          <a:spcPct val="20000"/>
        </a:spcBef>
        <a:spcAft>
          <a:spcPct val="0"/>
        </a:spcAft>
        <a:buChar char="•"/>
        <a:defRPr kumimoji="1"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kumimoji="1" sz="2800">
          <a:solidFill>
            <a:schemeClr val="tx1"/>
          </a:solidFill>
          <a:latin typeface="+mn-lt"/>
          <a:ea typeface="+mn-ea"/>
        </a:defRPr>
      </a:lvl2pPr>
      <a:lvl3pPr marL="1142971" indent="-228594" algn="l" rtl="0" eaLnBrk="0" fontAlgn="base" hangingPunct="0">
        <a:spcBef>
          <a:spcPct val="20000"/>
        </a:spcBef>
        <a:spcAft>
          <a:spcPct val="0"/>
        </a:spcAft>
        <a:buChar char="•"/>
        <a:defRPr kumimoji="1" sz="2400">
          <a:solidFill>
            <a:schemeClr val="tx1"/>
          </a:solidFill>
          <a:latin typeface="+mn-lt"/>
          <a:ea typeface="+mn-ea"/>
        </a:defRPr>
      </a:lvl3pPr>
      <a:lvl4pPr marL="1600160" indent="-228594" algn="l" rtl="0" eaLnBrk="0" fontAlgn="base" hangingPunct="0">
        <a:spcBef>
          <a:spcPct val="20000"/>
        </a:spcBef>
        <a:spcAft>
          <a:spcPct val="0"/>
        </a:spcAft>
        <a:buChar char="–"/>
        <a:defRPr kumimoji="1" sz="2000">
          <a:solidFill>
            <a:schemeClr val="tx1"/>
          </a:solidFill>
          <a:latin typeface="+mn-lt"/>
          <a:ea typeface="+mn-ea"/>
        </a:defRPr>
      </a:lvl4pPr>
      <a:lvl5pPr marL="2057349" indent="-228594" algn="l" rtl="0" eaLnBrk="0" fontAlgn="base" hangingPunct="0">
        <a:spcBef>
          <a:spcPct val="20000"/>
        </a:spcBef>
        <a:spcAft>
          <a:spcPct val="0"/>
        </a:spcAft>
        <a:buChar char="»"/>
        <a:defRPr kumimoji="1" sz="2000">
          <a:solidFill>
            <a:schemeClr val="tx1"/>
          </a:solidFill>
          <a:latin typeface="+mn-lt"/>
          <a:ea typeface="+mn-ea"/>
        </a:defRPr>
      </a:lvl5pPr>
      <a:lvl6pPr marL="2514537" indent="-228594" algn="l" rtl="0" fontAlgn="base">
        <a:spcBef>
          <a:spcPct val="20000"/>
        </a:spcBef>
        <a:spcAft>
          <a:spcPct val="0"/>
        </a:spcAft>
        <a:buChar char="»"/>
        <a:defRPr kumimoji="1" sz="2000">
          <a:solidFill>
            <a:schemeClr val="tx1"/>
          </a:solidFill>
          <a:latin typeface="+mn-lt"/>
          <a:ea typeface="+mn-ea"/>
        </a:defRPr>
      </a:lvl6pPr>
      <a:lvl7pPr marL="2971726" indent="-228594" algn="l" rtl="0" fontAlgn="base">
        <a:spcBef>
          <a:spcPct val="20000"/>
        </a:spcBef>
        <a:spcAft>
          <a:spcPct val="0"/>
        </a:spcAft>
        <a:buChar char="»"/>
        <a:defRPr kumimoji="1" sz="2000">
          <a:solidFill>
            <a:schemeClr val="tx1"/>
          </a:solidFill>
          <a:latin typeface="+mn-lt"/>
          <a:ea typeface="+mn-ea"/>
        </a:defRPr>
      </a:lvl7pPr>
      <a:lvl8pPr marL="3428914" indent="-228594" algn="l" rtl="0" fontAlgn="base">
        <a:spcBef>
          <a:spcPct val="20000"/>
        </a:spcBef>
        <a:spcAft>
          <a:spcPct val="0"/>
        </a:spcAft>
        <a:buChar char="»"/>
        <a:defRPr kumimoji="1" sz="2000">
          <a:solidFill>
            <a:schemeClr val="tx1"/>
          </a:solidFill>
          <a:latin typeface="+mn-lt"/>
          <a:ea typeface="+mn-ea"/>
        </a:defRPr>
      </a:lvl8pPr>
      <a:lvl9pPr marL="3886103" indent="-22859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charset="-128"/>
              </a:defRPr>
            </a:lvl1pPr>
          </a:lstStyle>
          <a:p>
            <a:pPr fontAlgn="base">
              <a:spcBef>
                <a:spcPct val="0"/>
              </a:spcBef>
              <a:spcAft>
                <a:spcPct val="0"/>
              </a:spcAft>
              <a:defRPr/>
            </a:pPr>
            <a:endParaRPr lang="en-US" altLang="ja-JP" dirty="0">
              <a:solidFill>
                <a:prstClr val="black"/>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fontAlgn="base">
              <a:spcBef>
                <a:spcPct val="0"/>
              </a:spcBef>
              <a:spcAft>
                <a:spcPct val="0"/>
              </a:spcAft>
              <a:defRPr/>
            </a:pPr>
            <a:endParaRPr lang="en-US" altLang="ja-JP" dirty="0">
              <a:solidFill>
                <a:prstClr val="black"/>
              </a:solidFill>
            </a:endParaRPr>
          </a:p>
        </p:txBody>
      </p:sp>
      <p:sp>
        <p:nvSpPr>
          <p:cNvPr id="9" name="スライド番号プレースホルダ 8"/>
          <p:cNvSpPr>
            <a:spLocks noGrp="1"/>
          </p:cNvSpPr>
          <p:nvPr>
            <p:ph type="sldNum" sz="quarter" idx="4"/>
          </p:nvPr>
        </p:nvSpPr>
        <p:spPr>
          <a:xfrm>
            <a:off x="9347200" y="6492902"/>
            <a:ext cx="2844800" cy="365125"/>
          </a:xfrm>
          <a:prstGeom prst="rect">
            <a:avLst/>
          </a:prstGeom>
        </p:spPr>
        <p:txBody>
          <a:bodyPr vert="horz" lIns="91440" tIns="45720" rIns="91440" bIns="45720" rtlCol="0" anchor="ctr"/>
          <a:lstStyle>
            <a:lvl1pPr algn="r">
              <a:defRPr sz="1200">
                <a:solidFill>
                  <a:schemeClr val="tx1"/>
                </a:solidFill>
                <a:latin typeface="+mn-ea"/>
                <a:ea typeface="+mn-ea"/>
              </a:defRPr>
            </a:lvl1pPr>
          </a:lstStyle>
          <a:p>
            <a:pPr fontAlgn="base">
              <a:spcBef>
                <a:spcPct val="0"/>
              </a:spcBef>
              <a:spcAft>
                <a:spcPct val="0"/>
              </a:spcAft>
            </a:pPr>
            <a:fld id="{89D9852E-6160-45D1-B41C-73A810C8B37A}" type="slidenum">
              <a:rPr lang="ja-JP" altLang="en-US" smtClean="0">
                <a:solidFill>
                  <a:prstClr val="black"/>
                </a:solidFill>
              </a:rPr>
              <a:pPr fontAlgn="base">
                <a:spcBef>
                  <a:spcPct val="0"/>
                </a:spcBef>
                <a:spcAft>
                  <a:spcPct val="0"/>
                </a:spcAft>
              </a:pPr>
              <a:t>‹#›</a:t>
            </a:fld>
            <a:endParaRPr lang="ja-JP" altLang="en-US" dirty="0">
              <a:solidFill>
                <a:prstClr val="black"/>
              </a:solidFill>
            </a:endParaRPr>
          </a:p>
        </p:txBody>
      </p:sp>
    </p:spTree>
    <p:extLst>
      <p:ext uri="{BB962C8B-B14F-4D97-AF65-F5344CB8AC3E}">
        <p14:creationId xmlns:p14="http://schemas.microsoft.com/office/powerpoint/2010/main" val="42650333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189" algn="ctr" rtl="0" fontAlgn="base">
        <a:spcBef>
          <a:spcPct val="0"/>
        </a:spcBef>
        <a:spcAft>
          <a:spcPct val="0"/>
        </a:spcAft>
        <a:defRPr kumimoji="1" sz="4400">
          <a:solidFill>
            <a:schemeClr val="tx2"/>
          </a:solidFill>
          <a:latin typeface="Arial" charset="0"/>
          <a:ea typeface="ＭＳ Ｐゴシック" charset="-128"/>
        </a:defRPr>
      </a:lvl6pPr>
      <a:lvl7pPr marL="914377" algn="ctr" rtl="0" fontAlgn="base">
        <a:spcBef>
          <a:spcPct val="0"/>
        </a:spcBef>
        <a:spcAft>
          <a:spcPct val="0"/>
        </a:spcAft>
        <a:defRPr kumimoji="1" sz="4400">
          <a:solidFill>
            <a:schemeClr val="tx2"/>
          </a:solidFill>
          <a:latin typeface="Arial" charset="0"/>
          <a:ea typeface="ＭＳ Ｐゴシック" charset="-128"/>
        </a:defRPr>
      </a:lvl7pPr>
      <a:lvl8pPr marL="1371566" algn="ctr" rtl="0" fontAlgn="base">
        <a:spcBef>
          <a:spcPct val="0"/>
        </a:spcBef>
        <a:spcAft>
          <a:spcPct val="0"/>
        </a:spcAft>
        <a:defRPr kumimoji="1" sz="4400">
          <a:solidFill>
            <a:schemeClr val="tx2"/>
          </a:solidFill>
          <a:latin typeface="Arial" charset="0"/>
          <a:ea typeface="ＭＳ Ｐゴシック" charset="-128"/>
        </a:defRPr>
      </a:lvl8pPr>
      <a:lvl9pPr marL="1828754"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891" indent="-342891" algn="l" rtl="0" eaLnBrk="0" fontAlgn="base" hangingPunct="0">
        <a:spcBef>
          <a:spcPct val="20000"/>
        </a:spcBef>
        <a:spcAft>
          <a:spcPct val="0"/>
        </a:spcAft>
        <a:buChar char="•"/>
        <a:defRPr kumimoji="1"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kumimoji="1" sz="2800">
          <a:solidFill>
            <a:schemeClr val="tx1"/>
          </a:solidFill>
          <a:latin typeface="+mn-lt"/>
          <a:ea typeface="+mn-ea"/>
        </a:defRPr>
      </a:lvl2pPr>
      <a:lvl3pPr marL="1142971" indent="-228594" algn="l" rtl="0" eaLnBrk="0" fontAlgn="base" hangingPunct="0">
        <a:spcBef>
          <a:spcPct val="20000"/>
        </a:spcBef>
        <a:spcAft>
          <a:spcPct val="0"/>
        </a:spcAft>
        <a:buChar char="•"/>
        <a:defRPr kumimoji="1" sz="2400">
          <a:solidFill>
            <a:schemeClr val="tx1"/>
          </a:solidFill>
          <a:latin typeface="+mn-lt"/>
          <a:ea typeface="+mn-ea"/>
        </a:defRPr>
      </a:lvl3pPr>
      <a:lvl4pPr marL="1600160" indent="-228594" algn="l" rtl="0" eaLnBrk="0" fontAlgn="base" hangingPunct="0">
        <a:spcBef>
          <a:spcPct val="20000"/>
        </a:spcBef>
        <a:spcAft>
          <a:spcPct val="0"/>
        </a:spcAft>
        <a:buChar char="–"/>
        <a:defRPr kumimoji="1" sz="2000">
          <a:solidFill>
            <a:schemeClr val="tx1"/>
          </a:solidFill>
          <a:latin typeface="+mn-lt"/>
          <a:ea typeface="+mn-ea"/>
        </a:defRPr>
      </a:lvl4pPr>
      <a:lvl5pPr marL="2057349" indent="-228594" algn="l" rtl="0" eaLnBrk="0" fontAlgn="base" hangingPunct="0">
        <a:spcBef>
          <a:spcPct val="20000"/>
        </a:spcBef>
        <a:spcAft>
          <a:spcPct val="0"/>
        </a:spcAft>
        <a:buChar char="»"/>
        <a:defRPr kumimoji="1" sz="2000">
          <a:solidFill>
            <a:schemeClr val="tx1"/>
          </a:solidFill>
          <a:latin typeface="+mn-lt"/>
          <a:ea typeface="+mn-ea"/>
        </a:defRPr>
      </a:lvl5pPr>
      <a:lvl6pPr marL="2514537" indent="-228594" algn="l" rtl="0" fontAlgn="base">
        <a:spcBef>
          <a:spcPct val="20000"/>
        </a:spcBef>
        <a:spcAft>
          <a:spcPct val="0"/>
        </a:spcAft>
        <a:buChar char="»"/>
        <a:defRPr kumimoji="1" sz="2000">
          <a:solidFill>
            <a:schemeClr val="tx1"/>
          </a:solidFill>
          <a:latin typeface="+mn-lt"/>
          <a:ea typeface="+mn-ea"/>
        </a:defRPr>
      </a:lvl6pPr>
      <a:lvl7pPr marL="2971726" indent="-228594" algn="l" rtl="0" fontAlgn="base">
        <a:spcBef>
          <a:spcPct val="20000"/>
        </a:spcBef>
        <a:spcAft>
          <a:spcPct val="0"/>
        </a:spcAft>
        <a:buChar char="»"/>
        <a:defRPr kumimoji="1" sz="2000">
          <a:solidFill>
            <a:schemeClr val="tx1"/>
          </a:solidFill>
          <a:latin typeface="+mn-lt"/>
          <a:ea typeface="+mn-ea"/>
        </a:defRPr>
      </a:lvl7pPr>
      <a:lvl8pPr marL="3428914" indent="-228594" algn="l" rtl="0" fontAlgn="base">
        <a:spcBef>
          <a:spcPct val="20000"/>
        </a:spcBef>
        <a:spcAft>
          <a:spcPct val="0"/>
        </a:spcAft>
        <a:buChar char="»"/>
        <a:defRPr kumimoji="1" sz="2000">
          <a:solidFill>
            <a:schemeClr val="tx1"/>
          </a:solidFill>
          <a:latin typeface="+mn-lt"/>
          <a:ea typeface="+mn-ea"/>
        </a:defRPr>
      </a:lvl8pPr>
      <a:lvl9pPr marL="3886103" indent="-22859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ltLang="ja-JP">
              <a:solidFill>
                <a:srgbClr val="000000"/>
              </a:solidFill>
            </a:endParaRPr>
          </a:p>
        </p:txBody>
      </p:sp>
      <p:sp>
        <p:nvSpPr>
          <p:cNvPr id="5" name="フッター プレースホルダー 4"/>
          <p:cNvSpPr>
            <a:spLocks noGrp="1"/>
          </p:cNvSpPr>
          <p:nvPr>
            <p:ph type="ftr" sz="quarter" idx="3"/>
          </p:nvPr>
        </p:nvSpPr>
        <p:spPr>
          <a:xfrm>
            <a:off x="4038602"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altLang="ja-JP">
              <a:solidFill>
                <a:srgbClr val="000000"/>
              </a:solidFill>
            </a:endParaRPr>
          </a:p>
        </p:txBody>
      </p:sp>
      <p:sp>
        <p:nvSpPr>
          <p:cNvPr id="6" name="スライド番号プレースホルダー 5"/>
          <p:cNvSpPr>
            <a:spLocks noGrp="1"/>
          </p:cNvSpPr>
          <p:nvPr>
            <p:ph type="sldNum" sz="quarter" idx="4"/>
          </p:nvPr>
        </p:nvSpPr>
        <p:spPr>
          <a:xfrm>
            <a:off x="9448800" y="6473272"/>
            <a:ext cx="2743200" cy="365125"/>
          </a:xfrm>
          <a:prstGeom prst="rect">
            <a:avLst/>
          </a:prstGeom>
        </p:spPr>
        <p:txBody>
          <a:bodyPr vert="horz" lIns="91440" tIns="45720" rIns="91440" bIns="45720" rtlCol="0" anchor="ctr"/>
          <a:lstStyle>
            <a:lvl1pPr algn="r">
              <a:defRPr sz="1400">
                <a:solidFill>
                  <a:schemeClr val="tx1">
                    <a:tint val="75000"/>
                  </a:schemeClr>
                </a:solidFill>
                <a:latin typeface="+mn-ea"/>
                <a:ea typeface="+mn-ea"/>
              </a:defRPr>
            </a:lvl1pPr>
          </a:lstStyle>
          <a:p>
            <a:pPr fontAlgn="base">
              <a:spcBef>
                <a:spcPct val="0"/>
              </a:spcBef>
              <a:spcAft>
                <a:spcPct val="0"/>
              </a:spcAft>
              <a:defRPr/>
            </a:pPr>
            <a:fld id="{9057AAB6-4E06-408D-A185-F30D98A6EB4B}"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251925071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iming>
    <p:tnLst>
      <p:par>
        <p:cTn id="1" dur="indefinite" restart="never" nodeType="tmRoot"/>
      </p:par>
    </p:tnLst>
  </p:timing>
  <p:hf hdr="0" ftr="0" dt="0"/>
  <p:txStyles>
    <p:titleStyle>
      <a:lvl1pPr algn="l" defTabSz="685771"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3" indent="-171443" algn="l" defTabSz="685771"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9" indent="-171443" algn="l" defTabSz="685771" rtl="0" eaLnBrk="1" latinLnBrk="0" hangingPunct="1">
        <a:lnSpc>
          <a:spcPct val="90000"/>
        </a:lnSpc>
        <a:spcBef>
          <a:spcPts val="376"/>
        </a:spcBef>
        <a:buFont typeface="Arial" panose="020B0604020202020204" pitchFamily="34" charset="0"/>
        <a:buChar char="•"/>
        <a:defRPr kumimoji="1" sz="1800" kern="1200">
          <a:solidFill>
            <a:schemeClr val="tx1"/>
          </a:solidFill>
          <a:latin typeface="+mn-lt"/>
          <a:ea typeface="+mn-ea"/>
          <a:cs typeface="+mn-cs"/>
        </a:defRPr>
      </a:lvl2pPr>
      <a:lvl3pPr marL="857214" indent="-171443" algn="l" defTabSz="685771" rtl="0" eaLnBrk="1" latinLnBrk="0" hangingPunct="1">
        <a:lnSpc>
          <a:spcPct val="90000"/>
        </a:lnSpc>
        <a:spcBef>
          <a:spcPts val="376"/>
        </a:spcBef>
        <a:buFont typeface="Arial" panose="020B0604020202020204" pitchFamily="34" charset="0"/>
        <a:buChar char="•"/>
        <a:defRPr kumimoji="1" sz="1499" kern="1200">
          <a:solidFill>
            <a:schemeClr val="tx1"/>
          </a:solidFill>
          <a:latin typeface="+mn-lt"/>
          <a:ea typeface="+mn-ea"/>
          <a:cs typeface="+mn-cs"/>
        </a:defRPr>
      </a:lvl3pPr>
      <a:lvl4pPr marL="1200100" indent="-171443" algn="l" defTabSz="685771" rtl="0" eaLnBrk="1" latinLnBrk="0" hangingPunct="1">
        <a:lnSpc>
          <a:spcPct val="90000"/>
        </a:lnSpc>
        <a:spcBef>
          <a:spcPts val="376"/>
        </a:spcBef>
        <a:buFont typeface="Arial" panose="020B0604020202020204" pitchFamily="34" charset="0"/>
        <a:buChar char="•"/>
        <a:defRPr kumimoji="1" sz="1351" kern="1200">
          <a:solidFill>
            <a:schemeClr val="tx1"/>
          </a:solidFill>
          <a:latin typeface="+mn-lt"/>
          <a:ea typeface="+mn-ea"/>
          <a:cs typeface="+mn-cs"/>
        </a:defRPr>
      </a:lvl4pPr>
      <a:lvl5pPr marL="1542986" indent="-171443" algn="l" defTabSz="685771" rtl="0" eaLnBrk="1" latinLnBrk="0" hangingPunct="1">
        <a:lnSpc>
          <a:spcPct val="90000"/>
        </a:lnSpc>
        <a:spcBef>
          <a:spcPts val="376"/>
        </a:spcBef>
        <a:buFont typeface="Arial" panose="020B0604020202020204" pitchFamily="34" charset="0"/>
        <a:buChar char="•"/>
        <a:defRPr kumimoji="1" sz="1351" kern="1200">
          <a:solidFill>
            <a:schemeClr val="tx1"/>
          </a:solidFill>
          <a:latin typeface="+mn-lt"/>
          <a:ea typeface="+mn-ea"/>
          <a:cs typeface="+mn-cs"/>
        </a:defRPr>
      </a:lvl5pPr>
      <a:lvl6pPr marL="1885871" indent="-171443" algn="l" defTabSz="685771" rtl="0" eaLnBrk="1" latinLnBrk="0" hangingPunct="1">
        <a:lnSpc>
          <a:spcPct val="90000"/>
        </a:lnSpc>
        <a:spcBef>
          <a:spcPts val="376"/>
        </a:spcBef>
        <a:buFont typeface="Arial" panose="020B0604020202020204" pitchFamily="34" charset="0"/>
        <a:buChar char="•"/>
        <a:defRPr kumimoji="1" sz="1351" kern="1200">
          <a:solidFill>
            <a:schemeClr val="tx1"/>
          </a:solidFill>
          <a:latin typeface="+mn-lt"/>
          <a:ea typeface="+mn-ea"/>
          <a:cs typeface="+mn-cs"/>
        </a:defRPr>
      </a:lvl6pPr>
      <a:lvl7pPr marL="2228757" indent="-171443" algn="l" defTabSz="685771" rtl="0" eaLnBrk="1" latinLnBrk="0" hangingPunct="1">
        <a:lnSpc>
          <a:spcPct val="90000"/>
        </a:lnSpc>
        <a:spcBef>
          <a:spcPts val="376"/>
        </a:spcBef>
        <a:buFont typeface="Arial" panose="020B0604020202020204" pitchFamily="34" charset="0"/>
        <a:buChar char="•"/>
        <a:defRPr kumimoji="1" sz="1351" kern="1200">
          <a:solidFill>
            <a:schemeClr val="tx1"/>
          </a:solidFill>
          <a:latin typeface="+mn-lt"/>
          <a:ea typeface="+mn-ea"/>
          <a:cs typeface="+mn-cs"/>
        </a:defRPr>
      </a:lvl7pPr>
      <a:lvl8pPr marL="2571643" indent="-171443" algn="l" defTabSz="685771" rtl="0" eaLnBrk="1" latinLnBrk="0" hangingPunct="1">
        <a:lnSpc>
          <a:spcPct val="90000"/>
        </a:lnSpc>
        <a:spcBef>
          <a:spcPts val="376"/>
        </a:spcBef>
        <a:buFont typeface="Arial" panose="020B0604020202020204" pitchFamily="34" charset="0"/>
        <a:buChar char="•"/>
        <a:defRPr kumimoji="1" sz="1351" kern="1200">
          <a:solidFill>
            <a:schemeClr val="tx1"/>
          </a:solidFill>
          <a:latin typeface="+mn-lt"/>
          <a:ea typeface="+mn-ea"/>
          <a:cs typeface="+mn-cs"/>
        </a:defRPr>
      </a:lvl8pPr>
      <a:lvl9pPr marL="2914528" indent="-171443" algn="l" defTabSz="685771" rtl="0" eaLnBrk="1" latinLnBrk="0" hangingPunct="1">
        <a:lnSpc>
          <a:spcPct val="90000"/>
        </a:lnSpc>
        <a:spcBef>
          <a:spcPts val="376"/>
        </a:spcBef>
        <a:buFont typeface="Arial" panose="020B0604020202020204" pitchFamily="34" charset="0"/>
        <a:buChar char="•"/>
        <a:defRPr kumimoji="1" sz="1351" kern="1200">
          <a:solidFill>
            <a:schemeClr val="tx1"/>
          </a:solidFill>
          <a:latin typeface="+mn-lt"/>
          <a:ea typeface="+mn-ea"/>
          <a:cs typeface="+mn-cs"/>
        </a:defRPr>
      </a:lvl9pPr>
    </p:bodyStyle>
    <p:otherStyle>
      <a:defPPr>
        <a:defRPr lang="ja-JP"/>
      </a:defPPr>
      <a:lvl1pPr marL="0" algn="l" defTabSz="685771" rtl="0" eaLnBrk="1" latinLnBrk="0" hangingPunct="1">
        <a:defRPr kumimoji="1" sz="1351" kern="1200">
          <a:solidFill>
            <a:schemeClr val="tx1"/>
          </a:solidFill>
          <a:latin typeface="+mn-lt"/>
          <a:ea typeface="+mn-ea"/>
          <a:cs typeface="+mn-cs"/>
        </a:defRPr>
      </a:lvl1pPr>
      <a:lvl2pPr marL="342886" algn="l" defTabSz="685771" rtl="0" eaLnBrk="1" latinLnBrk="0" hangingPunct="1">
        <a:defRPr kumimoji="1" sz="1351" kern="1200">
          <a:solidFill>
            <a:schemeClr val="tx1"/>
          </a:solidFill>
          <a:latin typeface="+mn-lt"/>
          <a:ea typeface="+mn-ea"/>
          <a:cs typeface="+mn-cs"/>
        </a:defRPr>
      </a:lvl2pPr>
      <a:lvl3pPr marL="685771" algn="l" defTabSz="685771" rtl="0" eaLnBrk="1" latinLnBrk="0" hangingPunct="1">
        <a:defRPr kumimoji="1" sz="1351" kern="1200">
          <a:solidFill>
            <a:schemeClr val="tx1"/>
          </a:solidFill>
          <a:latin typeface="+mn-lt"/>
          <a:ea typeface="+mn-ea"/>
          <a:cs typeface="+mn-cs"/>
        </a:defRPr>
      </a:lvl3pPr>
      <a:lvl4pPr marL="1028657" algn="l" defTabSz="685771" rtl="0" eaLnBrk="1" latinLnBrk="0" hangingPunct="1">
        <a:defRPr kumimoji="1" sz="1351" kern="1200">
          <a:solidFill>
            <a:schemeClr val="tx1"/>
          </a:solidFill>
          <a:latin typeface="+mn-lt"/>
          <a:ea typeface="+mn-ea"/>
          <a:cs typeface="+mn-cs"/>
        </a:defRPr>
      </a:lvl4pPr>
      <a:lvl5pPr marL="1371543" algn="l" defTabSz="685771" rtl="0" eaLnBrk="1" latinLnBrk="0" hangingPunct="1">
        <a:defRPr kumimoji="1" sz="1351" kern="1200">
          <a:solidFill>
            <a:schemeClr val="tx1"/>
          </a:solidFill>
          <a:latin typeface="+mn-lt"/>
          <a:ea typeface="+mn-ea"/>
          <a:cs typeface="+mn-cs"/>
        </a:defRPr>
      </a:lvl5pPr>
      <a:lvl6pPr marL="1714428" algn="l" defTabSz="685771" rtl="0" eaLnBrk="1" latinLnBrk="0" hangingPunct="1">
        <a:defRPr kumimoji="1" sz="1351" kern="1200">
          <a:solidFill>
            <a:schemeClr val="tx1"/>
          </a:solidFill>
          <a:latin typeface="+mn-lt"/>
          <a:ea typeface="+mn-ea"/>
          <a:cs typeface="+mn-cs"/>
        </a:defRPr>
      </a:lvl6pPr>
      <a:lvl7pPr marL="2057314" algn="l" defTabSz="685771" rtl="0" eaLnBrk="1" latinLnBrk="0" hangingPunct="1">
        <a:defRPr kumimoji="1" sz="1351" kern="1200">
          <a:solidFill>
            <a:schemeClr val="tx1"/>
          </a:solidFill>
          <a:latin typeface="+mn-lt"/>
          <a:ea typeface="+mn-ea"/>
          <a:cs typeface="+mn-cs"/>
        </a:defRPr>
      </a:lvl7pPr>
      <a:lvl8pPr marL="2400200" algn="l" defTabSz="685771" rtl="0" eaLnBrk="1" latinLnBrk="0" hangingPunct="1">
        <a:defRPr kumimoji="1" sz="1351" kern="1200">
          <a:solidFill>
            <a:schemeClr val="tx1"/>
          </a:solidFill>
          <a:latin typeface="+mn-lt"/>
          <a:ea typeface="+mn-ea"/>
          <a:cs typeface="+mn-cs"/>
        </a:defRPr>
      </a:lvl8pPr>
      <a:lvl9pPr marL="2743085" algn="l" defTabSz="685771" rtl="0" eaLnBrk="1" latinLnBrk="0" hangingPunct="1">
        <a:defRPr kumimoji="1"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98F9F-A04F-42AC-B7B1-45FA924E376A}" type="datetimeFigureOut">
              <a:rPr kumimoji="1" lang="ja-JP" altLang="en-US" smtClean="0"/>
              <a:t>2023/12/6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9DCC2-8EF3-41CF-8D5F-D9B527706C29}" type="slidenum">
              <a:rPr kumimoji="1" lang="ja-JP" altLang="en-US" smtClean="0"/>
              <a:t>‹#›</a:t>
            </a:fld>
            <a:endParaRPr kumimoji="1" lang="ja-JP" altLang="en-US"/>
          </a:p>
        </p:txBody>
      </p:sp>
    </p:spTree>
    <p:extLst>
      <p:ext uri="{BB962C8B-B14F-4D97-AF65-F5344CB8AC3E}">
        <p14:creationId xmlns:p14="http://schemas.microsoft.com/office/powerpoint/2010/main" val="1370428040"/>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9D045-CB2F-464B-B7A2-5E8FE692B82B}" type="datetime1">
              <a:rPr kumimoji="1" lang="ja-JP" altLang="en-US" smtClean="0"/>
              <a:t>2023/12/6</a:t>
            </a:fld>
            <a:endParaRPr kumimoji="1" lang="ja-JP" alt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367889" y="6416174"/>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6990B88-9EBC-4FF8-BE56-2EFAB36D7621}" type="slidenum">
              <a:rPr lang="ja-JP" altLang="en-US" smtClean="0"/>
              <a:pPr/>
              <a:t>‹#›</a:t>
            </a:fld>
            <a:endParaRPr lang="ja-JP" altLang="en-US"/>
          </a:p>
        </p:txBody>
      </p:sp>
    </p:spTree>
    <p:extLst>
      <p:ext uri="{BB962C8B-B14F-4D97-AF65-F5344CB8AC3E}">
        <p14:creationId xmlns:p14="http://schemas.microsoft.com/office/powerpoint/2010/main" val="2922277482"/>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7.xml"/><Relationship Id="rId5" Type="http://schemas.openxmlformats.org/officeDocument/2006/relationships/image" Target="../media/image3.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hyperlink" Target="https://www.caa.go.jp/policies/policy/food_labeling/foods_with_health_claims/" TargetMode="External"/><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www.caa.go.jp/policies/policy/food_labeling/foods_with_function_claims/search/" TargetMode="External"/><Relationship Id="rId11" Type="http://schemas.openxmlformats.org/officeDocument/2006/relationships/image" Target="../media/image3.png"/><Relationship Id="rId5" Type="http://schemas.openxmlformats.org/officeDocument/2006/relationships/hyperlink" Target="https://www.caa.go.jp/policies/policy/food_labeling/foods_with_function_claims/" TargetMode="External"/><Relationship Id="rId10" Type="http://schemas.openxmlformats.org/officeDocument/2006/relationships/image" Target="../media/image43.emf"/><Relationship Id="rId4" Type="http://schemas.openxmlformats.org/officeDocument/2006/relationships/hyperlink" Target="https://www.caa.go.jp/policies/policy/food_labeling/foods_with_nutrient_function_claims/" TargetMode="External"/><Relationship Id="rId9" Type="http://schemas.openxmlformats.org/officeDocument/2006/relationships/image" Target="../media/image42.emf"/></Relationships>
</file>

<file path=ppt/slides/_rels/slide27.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hyperlink" Target="https://www.caa.go.jp/policies/policy/food_labeling/foods_for_specified_health_uses/" TargetMode="External"/><Relationship Id="rId7" Type="http://schemas.openxmlformats.org/officeDocument/2006/relationships/image" Target="../media/image45.emf"/><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44.emf"/><Relationship Id="rId5" Type="http://schemas.openxmlformats.org/officeDocument/2006/relationships/hyperlink" Target="https://www.caa.go.jp/policies/policy/food_labeling/foods_for_special_dietary_uses/" TargetMode="External"/><Relationship Id="rId4" Type="http://schemas.openxmlformats.org/officeDocument/2006/relationships/hyperlink" Target="https://hfnet.nibiohn.go.jp/" TargetMode="External"/><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071664" y="4379163"/>
            <a:ext cx="5904656" cy="523073"/>
          </a:xfrm>
          <a:prstGeom prst="rect">
            <a:avLst/>
          </a:prstGeom>
          <a:noFill/>
        </p:spPr>
        <p:txBody>
          <a:bodyPr wrap="square" lIns="91299" tIns="45647" rIns="91299" bIns="45647" rtlCol="0">
            <a:spAutoFit/>
          </a:bodyPr>
          <a:lstStyle/>
          <a:p>
            <a:pPr algn="ctr" defTabSz="914377">
              <a:defRPr/>
            </a:pPr>
            <a:r>
              <a:rPr lang="ja-JP" altLang="en-US" sz="2800" dirty="0">
                <a:solidFill>
                  <a:prstClr val="black"/>
                </a:solidFill>
                <a:latin typeface="ＭＳ ゴシック" pitchFamily="49" charset="-128"/>
                <a:ea typeface="ＭＳ ゴシック" pitchFamily="49" charset="-128"/>
              </a:rPr>
              <a:t>令和</a:t>
            </a:r>
            <a:r>
              <a:rPr lang="ja-JP" altLang="en-US" sz="2800" dirty="0" smtClean="0">
                <a:solidFill>
                  <a:prstClr val="black"/>
                </a:solidFill>
                <a:latin typeface="ＭＳ ゴシック" pitchFamily="49" charset="-128"/>
                <a:ea typeface="ＭＳ ゴシック" pitchFamily="49" charset="-128"/>
              </a:rPr>
              <a:t>５年</a:t>
            </a:r>
            <a:r>
              <a:rPr lang="en-US" altLang="ja-JP" sz="2800" dirty="0" smtClean="0">
                <a:solidFill>
                  <a:prstClr val="black"/>
                </a:solidFill>
                <a:latin typeface="ＭＳ ゴシック" pitchFamily="49" charset="-128"/>
                <a:ea typeface="ＭＳ ゴシック" pitchFamily="49" charset="-128"/>
              </a:rPr>
              <a:t>12</a:t>
            </a:r>
            <a:r>
              <a:rPr lang="ja-JP" altLang="en-US" sz="2800" dirty="0" smtClean="0">
                <a:solidFill>
                  <a:prstClr val="black"/>
                </a:solidFill>
                <a:latin typeface="ＭＳ ゴシック" pitchFamily="49" charset="-128"/>
                <a:ea typeface="ＭＳ ゴシック" pitchFamily="49" charset="-128"/>
              </a:rPr>
              <a:t>月</a:t>
            </a:r>
            <a:r>
              <a:rPr lang="en-US" altLang="ja-JP" sz="2800" dirty="0" smtClean="0">
                <a:solidFill>
                  <a:prstClr val="black"/>
                </a:solidFill>
                <a:latin typeface="ＭＳ ゴシック" pitchFamily="49" charset="-128"/>
                <a:ea typeface="ＭＳ ゴシック" pitchFamily="49" charset="-128"/>
              </a:rPr>
              <a:t>1</a:t>
            </a:r>
            <a:r>
              <a:rPr lang="en-US" altLang="ja-JP" sz="2800" dirty="0">
                <a:solidFill>
                  <a:prstClr val="black"/>
                </a:solidFill>
                <a:latin typeface="ＭＳ ゴシック" pitchFamily="49" charset="-128"/>
                <a:ea typeface="ＭＳ ゴシック" pitchFamily="49" charset="-128"/>
              </a:rPr>
              <a:t>5</a:t>
            </a:r>
            <a:r>
              <a:rPr lang="ja-JP" altLang="en-US" sz="2800" dirty="0" smtClean="0">
                <a:solidFill>
                  <a:prstClr val="black"/>
                </a:solidFill>
                <a:latin typeface="ＭＳ ゴシック" pitchFamily="49" charset="-128"/>
                <a:ea typeface="ＭＳ ゴシック" pitchFamily="49" charset="-128"/>
              </a:rPr>
              <a:t>日</a:t>
            </a:r>
            <a:endParaRPr lang="en-US" altLang="ja-JP" sz="2800" dirty="0">
              <a:solidFill>
                <a:prstClr val="black"/>
              </a:solidFill>
              <a:latin typeface="ＭＳ ゴシック" pitchFamily="49" charset="-128"/>
              <a:ea typeface="ＭＳ ゴシック" pitchFamily="49" charset="-128"/>
            </a:endParaRPr>
          </a:p>
        </p:txBody>
      </p:sp>
      <p:pic>
        <p:nvPicPr>
          <p:cNvPr id="6" name="Picture 4" descr="H:\Users\ez202\Desktop\新シンボルマークデータ\横(透過).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0176" y="343561"/>
            <a:ext cx="3056459" cy="73412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2279578" y="5013176"/>
            <a:ext cx="7629263" cy="939233"/>
          </a:xfrm>
          <a:prstGeom prst="rect">
            <a:avLst/>
          </a:prstGeom>
          <a:noFill/>
        </p:spPr>
        <p:txBody>
          <a:bodyPr wrap="square" lIns="76713" tIns="38355" rIns="76713" bIns="38355" rtlCol="0">
            <a:spAutoFit/>
          </a:bodyPr>
          <a:lstStyle/>
          <a:p>
            <a:pPr algn="ctr" defTabSz="914377">
              <a:defRPr/>
            </a:pPr>
            <a:r>
              <a:rPr lang="ja-JP" altLang="en-US" sz="2800" dirty="0">
                <a:solidFill>
                  <a:prstClr val="black"/>
                </a:solidFill>
                <a:latin typeface="ＭＳ ゴシック" pitchFamily="49" charset="-128"/>
                <a:ea typeface="ＭＳ ゴシック" pitchFamily="49" charset="-128"/>
              </a:rPr>
              <a:t>消費者庁</a:t>
            </a:r>
            <a:endParaRPr lang="en-US" altLang="ja-JP" sz="2800" dirty="0">
              <a:solidFill>
                <a:prstClr val="black"/>
              </a:solidFill>
              <a:latin typeface="ＭＳ ゴシック" pitchFamily="49" charset="-128"/>
              <a:ea typeface="ＭＳ ゴシック" pitchFamily="49" charset="-128"/>
            </a:endParaRPr>
          </a:p>
          <a:p>
            <a:pPr algn="ctr" defTabSz="914377">
              <a:defRPr/>
            </a:pPr>
            <a:r>
              <a:rPr lang="ja-JP" altLang="en-US" sz="2800" dirty="0">
                <a:solidFill>
                  <a:prstClr val="black"/>
                </a:solidFill>
                <a:latin typeface="ＭＳ ゴシック" pitchFamily="49" charset="-128"/>
                <a:ea typeface="ＭＳ ゴシック" pitchFamily="49" charset="-128"/>
              </a:rPr>
              <a:t>食品表示企画課保健表示室</a:t>
            </a:r>
            <a:endParaRPr lang="en-US" altLang="ja-JP" sz="2800" dirty="0">
              <a:solidFill>
                <a:prstClr val="black"/>
              </a:solidFill>
              <a:latin typeface="ＭＳ ゴシック" pitchFamily="49" charset="-128"/>
              <a:ea typeface="ＭＳ ゴシック" pitchFamily="49" charset="-128"/>
            </a:endParaRPr>
          </a:p>
        </p:txBody>
      </p:sp>
      <p:sp>
        <p:nvSpPr>
          <p:cNvPr id="11" name="タイトル 1"/>
          <p:cNvSpPr>
            <a:spLocks noGrp="1"/>
          </p:cNvSpPr>
          <p:nvPr>
            <p:ph type="ctrTitle"/>
          </p:nvPr>
        </p:nvSpPr>
        <p:spPr>
          <a:xfrm>
            <a:off x="851338" y="2078745"/>
            <a:ext cx="10421007" cy="1734315"/>
          </a:xfrm>
          <a:noFill/>
          <a:ln>
            <a:noFill/>
          </a:ln>
        </p:spPr>
        <p:txBody>
          <a:bodyPr>
            <a:noAutofit/>
          </a:bodyPr>
          <a:lstStyle/>
          <a:p>
            <a:r>
              <a:rPr lang="ja-JP" altLang="en-US" dirty="0" smtClean="0">
                <a:solidFill>
                  <a:schemeClr val="tx1"/>
                </a:solidFill>
                <a:latin typeface="+mj-ea"/>
              </a:rPr>
              <a:t>機能性表示食品制度</a:t>
            </a:r>
            <a:r>
              <a:rPr kumimoji="1" lang="ja-JP" altLang="en-US" dirty="0" smtClean="0">
                <a:solidFill>
                  <a:schemeClr val="tx1"/>
                </a:solidFill>
                <a:latin typeface="+mj-ea"/>
              </a:rPr>
              <a:t>の</a:t>
            </a:r>
            <a:r>
              <a:rPr kumimoji="1" lang="en-US" altLang="ja-JP" dirty="0" smtClean="0">
                <a:solidFill>
                  <a:schemeClr val="tx1"/>
                </a:solidFill>
                <a:latin typeface="+mj-ea"/>
              </a:rPr>
              <a:t/>
            </a:r>
            <a:br>
              <a:rPr kumimoji="1" lang="en-US" altLang="ja-JP" dirty="0" smtClean="0">
                <a:solidFill>
                  <a:schemeClr val="tx1"/>
                </a:solidFill>
                <a:latin typeface="+mj-ea"/>
              </a:rPr>
            </a:br>
            <a:r>
              <a:rPr kumimoji="1" lang="ja-JP" altLang="en-US" dirty="0" smtClean="0">
                <a:solidFill>
                  <a:schemeClr val="tx1"/>
                </a:solidFill>
                <a:latin typeface="+mj-ea"/>
              </a:rPr>
              <a:t>現状と今後について</a:t>
            </a:r>
            <a:endParaRPr kumimoji="1" lang="ja-JP" altLang="en-US" dirty="0">
              <a:solidFill>
                <a:schemeClr val="tx1"/>
              </a:solidFill>
              <a:latin typeface="+mj-ea"/>
            </a:endParaRPr>
          </a:p>
        </p:txBody>
      </p:sp>
      <p:grpSp>
        <p:nvGrpSpPr>
          <p:cNvPr id="7" name="グループ化 6"/>
          <p:cNvGrpSpPr>
            <a:grpSpLocks/>
          </p:cNvGrpSpPr>
          <p:nvPr/>
        </p:nvGrpSpPr>
        <p:grpSpPr bwMode="auto">
          <a:xfrm>
            <a:off x="0" y="44624"/>
            <a:ext cx="12204000" cy="71437"/>
            <a:chOff x="0" y="288000"/>
            <a:chExt cx="9144000" cy="72000"/>
          </a:xfrm>
        </p:grpSpPr>
        <p:cxnSp>
          <p:nvCxnSpPr>
            <p:cNvPr id="8" name="直線コネクタ 7"/>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grpSp>
        <p:nvGrpSpPr>
          <p:cNvPr id="17" name="グループ化 16"/>
          <p:cNvGrpSpPr>
            <a:grpSpLocks/>
          </p:cNvGrpSpPr>
          <p:nvPr/>
        </p:nvGrpSpPr>
        <p:grpSpPr bwMode="auto">
          <a:xfrm>
            <a:off x="847" y="6741368"/>
            <a:ext cx="12204000" cy="71437"/>
            <a:chOff x="0" y="288000"/>
            <a:chExt cx="9144000" cy="72000"/>
          </a:xfrm>
        </p:grpSpPr>
        <p:cxnSp>
          <p:nvCxnSpPr>
            <p:cNvPr id="18" name="直線コネクタ 17"/>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4843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43428" y="1215846"/>
            <a:ext cx="11505141" cy="5401479"/>
          </a:xfrm>
          <a:prstGeom prst="rect">
            <a:avLst/>
          </a:prstGeom>
          <a:noFill/>
        </p:spPr>
        <p:txBody>
          <a:bodyPr wrap="square" rtlCol="0">
            <a:spAutoFit/>
          </a:bodyPr>
          <a:lstStyle/>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（１）システマティックレビューの「</a:t>
            </a:r>
            <a:r>
              <a:rPr kumimoji="1" lang="en-US" altLang="ja-JP"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声明（</a:t>
            </a:r>
            <a:r>
              <a:rPr kumimoji="1" lang="en-US" altLang="ja-JP"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年）」</a:t>
            </a:r>
            <a:r>
              <a:rPr kumimoji="1" lang="ja-JP" altLang="en-US" sz="1600" b="1" i="0" u="none" strike="noStrike" kern="1200" cap="none" spc="0" normalizeH="0" baseline="0" noProof="0" dirty="0" err="1" smtClean="0">
                <a:ln>
                  <a:noFill/>
                </a:ln>
                <a:solidFill>
                  <a:prstClr val="black"/>
                </a:solidFill>
                <a:effectLst/>
                <a:uLnTx/>
                <a:uFillTx/>
                <a:latin typeface="ＭＳ Ｐゴシック"/>
                <a:ea typeface="ＭＳ Ｐゴシック"/>
                <a:cs typeface="+mn-cs"/>
              </a:rPr>
              <a:t>への</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a:t>
            </a:r>
            <a:r>
              <a:rPr kumimoji="1" lang="en-US" altLang="ja-JP"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声明チェックリスト」（別紙５）の変更）</a:t>
            </a:r>
            <a:endParaRPr kumimoji="1" lang="en-US" altLang="ja-JP" sz="1600" b="1"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・システマティックレビュー報告</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のため</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の国際指針で</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ある</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2009</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年）が</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2020</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年）に更新されたことに</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伴い、機能性表示食品の科学的根拠の一つであるシステマティックレビュー（研究レビュー）の作成を</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年）に準拠することを原則とし、そのためのチェックリスト等を改正。</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（２）届出内容の責任の所在の明確化</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（「機能性</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表示食品の届出資料作成に当たっての</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チェックリスト」の（別紙様式２）変更）</a:t>
            </a: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・届出の内容、とりわけ科学的根拠の挙証責任を届出事業者全体で負っていることを確認するため、チェックリストに届出者（個人又は法人）の代表者の確認欄を追加。</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（３）その他技術的事項</a:t>
            </a:r>
            <a:endParaRPr kumimoji="1" lang="en-US" altLang="ja-JP" sz="1600" b="1"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　①参照するガイドライン等の変更</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・厚生労働省が示す「生産・採取・漁獲等における衛生管理の指針」の廃止に伴い、</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CODEX</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a:cs typeface="+mn-cs"/>
              </a:rPr>
              <a:t>の</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GENERAL PRINCIPLES OF FOOD HYGIENE</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CXC 1-1969</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）の「</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SECTION2:PRIMARY PRODUCTION</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」を参照すること。</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a:t>
            </a:r>
            <a:r>
              <a:rPr kumimoji="1" lang="ja-JP" altLang="ja-JP" sz="1600" b="0" i="0" u="none" strike="noStrike" kern="1200" cap="none" spc="0" normalizeH="0" baseline="0" noProof="0" dirty="0" smtClean="0">
                <a:ln>
                  <a:noFill/>
                </a:ln>
                <a:solidFill>
                  <a:prstClr val="black"/>
                </a:solidFill>
                <a:effectLst/>
                <a:uLnTx/>
                <a:uFillTx/>
                <a:latin typeface="Calibri"/>
                <a:ea typeface="ＭＳ Ｐゴシック"/>
                <a:cs typeface="+mn-cs"/>
              </a:rPr>
              <a:t>軽症者が含まれたデータの取扱いについて</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a:cs typeface="+mn-cs"/>
              </a:rPr>
              <a:t>、</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「鼻アレルギー診療ガイドライン</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2016</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年版」が「</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年版」に更新されたことに伴い、</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アレルギー性鼻炎症状の重症度分類を変更すること。</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　②研究</a:t>
            </a:r>
            <a:r>
              <a:rPr kumimoji="1" lang="ja-JP" altLang="en-US" sz="1600" b="1" i="0" u="none" strike="noStrike" kern="1200" cap="none" spc="0" normalizeH="0" baseline="0" noProof="0" dirty="0">
                <a:ln>
                  <a:noFill/>
                </a:ln>
                <a:solidFill>
                  <a:prstClr val="black"/>
                </a:solidFill>
                <a:effectLst/>
                <a:uLnTx/>
                <a:uFillTx/>
                <a:latin typeface="ＭＳ Ｐゴシック"/>
                <a:ea typeface="ＭＳ Ｐゴシック"/>
                <a:cs typeface="+mn-cs"/>
              </a:rPr>
              <a:t>計画の事前登録について</a:t>
            </a: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・情報の開示日について現状と異なる記載があったため、特定保健用食品における研究計画の事前登録に準拠する旨の修正。　</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情報開示日について、１年を超えない日に設定できる書きぶりになって</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いるが</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、実際にはそのようなシステムは存在しない</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p:txBody>
      </p:sp>
      <p:sp>
        <p:nvSpPr>
          <p:cNvPr id="2" name="テキスト ボックス 1"/>
          <p:cNvSpPr txBox="1"/>
          <p:nvPr/>
        </p:nvSpPr>
        <p:spPr>
          <a:xfrm>
            <a:off x="173099" y="628103"/>
            <a:ext cx="296454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smtClean="0">
                <a:ln>
                  <a:noFill/>
                </a:ln>
                <a:solidFill>
                  <a:prstClr val="black"/>
                </a:solidFill>
                <a:effectLst/>
                <a:uLnTx/>
                <a:uFillTx/>
                <a:latin typeface="Calibri"/>
                <a:ea typeface="ＭＳ Ｐゴシック"/>
                <a:cs typeface="+mn-cs"/>
              </a:rPr>
              <a:t>１．主な改正内容</a:t>
            </a:r>
            <a:endParaRPr kumimoji="1" lang="ja-JP" altLang="en-US" sz="2200" b="0" i="0" u="none" strike="sngStrike" kern="1200" cap="none" spc="0" normalizeH="0" baseline="0" noProof="0" dirty="0">
              <a:ln>
                <a:noFill/>
              </a:ln>
              <a:solidFill>
                <a:prstClr val="black"/>
              </a:solidFill>
              <a:effectLst/>
              <a:uLnTx/>
              <a:uFillTx/>
              <a:latin typeface="Calibri"/>
              <a:ea typeface="ＭＳ Ｐゴシック"/>
              <a:cs typeface="+mn-cs"/>
            </a:endParaRPr>
          </a:p>
        </p:txBody>
      </p:sp>
      <p:grpSp>
        <p:nvGrpSpPr>
          <p:cNvPr id="5" name="グループ化 4"/>
          <p:cNvGrpSpPr>
            <a:grpSpLocks/>
          </p:cNvGrpSpPr>
          <p:nvPr/>
        </p:nvGrpSpPr>
        <p:grpSpPr bwMode="auto">
          <a:xfrm>
            <a:off x="0" y="511712"/>
            <a:ext cx="12204000" cy="71437"/>
            <a:chOff x="0" y="288000"/>
            <a:chExt cx="9144000" cy="72000"/>
          </a:xfrm>
        </p:grpSpPr>
        <p:cxnSp>
          <p:nvCxnSpPr>
            <p:cNvPr id="7" name="直線コネクタ 6"/>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1"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2" name="正方形/長方形 11"/>
          <p:cNvSpPr/>
          <p:nvPr/>
        </p:nvSpPr>
        <p:spPr>
          <a:xfrm>
            <a:off x="-1" y="45721"/>
            <a:ext cx="12192002" cy="50202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「機能性</a:t>
            </a:r>
            <a:r>
              <a:rPr kumimoji="1" lang="ja-JP" altLang="en-US" sz="1690" b="1" i="0" u="none" strike="noStrike" kern="1200" cap="none" spc="0" normalizeH="0" baseline="0" noProof="0" dirty="0">
                <a:ln>
                  <a:noFill/>
                </a:ln>
                <a:solidFill>
                  <a:prstClr val="black"/>
                </a:solidFill>
                <a:effectLst/>
                <a:uLnTx/>
                <a:uFillTx/>
                <a:latin typeface="Calibri"/>
                <a:ea typeface="ＭＳ Ｐゴシック"/>
                <a:cs typeface="+mn-cs"/>
              </a:rPr>
              <a:t>表示食品の届出等に関する</a:t>
            </a: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ガイドライン」（平成</a:t>
            </a:r>
            <a:r>
              <a:rPr kumimoji="1" lang="en-US" altLang="ja-JP"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27</a:t>
            </a:r>
            <a:r>
              <a:rPr kumimoji="1" lang="ja-JP" altLang="en-US"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年３月</a:t>
            </a:r>
            <a:r>
              <a:rPr kumimoji="1" lang="en-US" altLang="ja-JP"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30</a:t>
            </a:r>
            <a:r>
              <a:rPr kumimoji="1" lang="ja-JP" altLang="en-US"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日付け消食表第</a:t>
            </a:r>
            <a:r>
              <a:rPr kumimoji="1" lang="en-US" altLang="ja-JP"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141</a:t>
            </a:r>
            <a:r>
              <a:rPr kumimoji="1" lang="ja-JP" altLang="en-US"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号：課</a:t>
            </a: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長通知）の一部改正について（概要）</a:t>
            </a:r>
            <a:endParaRPr kumimoji="1" lang="en-US" altLang="ja-JP" sz="1690" b="1" i="0" u="none" strike="noStrike" kern="1200" cap="none" spc="0" normalizeH="0" baseline="0" noProof="0" dirty="0" smtClean="0">
              <a:ln>
                <a:noFill/>
              </a:ln>
              <a:solidFill>
                <a:prstClr val="black"/>
              </a:solidFill>
              <a:effectLst/>
              <a:uLnTx/>
              <a:uFillTx/>
              <a:latin typeface="Calibri"/>
              <a:ea typeface="ＭＳ Ｐゴシック"/>
              <a:cs typeface="+mn-cs"/>
            </a:endParaRPr>
          </a:p>
        </p:txBody>
      </p:sp>
    </p:spTree>
    <p:extLst>
      <p:ext uri="{BB962C8B-B14F-4D97-AF65-F5344CB8AC3E}">
        <p14:creationId xmlns:p14="http://schemas.microsoft.com/office/powerpoint/2010/main" val="2692026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43428" y="1215846"/>
            <a:ext cx="11505141" cy="5401479"/>
          </a:xfrm>
          <a:prstGeom prst="rect">
            <a:avLst/>
          </a:prstGeom>
          <a:noFill/>
        </p:spPr>
        <p:txBody>
          <a:bodyPr wrap="square" rtlCol="0">
            <a:spAutoFit/>
          </a:bodyPr>
          <a:lstStyle/>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（１）システマティックレビューの「</a:t>
            </a:r>
            <a:r>
              <a:rPr kumimoji="1" lang="en-US" altLang="ja-JP"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声明（</a:t>
            </a:r>
            <a:r>
              <a:rPr kumimoji="1" lang="en-US" altLang="ja-JP"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年）」</a:t>
            </a:r>
            <a:r>
              <a:rPr kumimoji="1" lang="ja-JP" altLang="en-US" sz="1600" b="1" i="0" u="none" strike="noStrike" kern="1200" cap="none" spc="0" normalizeH="0" baseline="0" noProof="0" dirty="0" err="1" smtClean="0">
                <a:ln>
                  <a:noFill/>
                </a:ln>
                <a:solidFill>
                  <a:prstClr val="black"/>
                </a:solidFill>
                <a:effectLst/>
                <a:uLnTx/>
                <a:uFillTx/>
                <a:latin typeface="ＭＳ Ｐゴシック"/>
                <a:ea typeface="ＭＳ Ｐゴシック"/>
                <a:cs typeface="+mn-cs"/>
              </a:rPr>
              <a:t>への</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a:t>
            </a:r>
            <a:r>
              <a:rPr kumimoji="1" lang="en-US" altLang="ja-JP"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声明チェックリスト」（別紙５）の変更）</a:t>
            </a:r>
            <a:endParaRPr kumimoji="1" lang="en-US" altLang="ja-JP" sz="1600" b="1"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・システマティックレビュー報告</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のため</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の国際指針で</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ある</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2009</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年）が</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2020</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年）に更新されたことに</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伴い、機能性表示食品の科学的根拠の一つであるシステマティックレビュー（研究レビュー）の作成を</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年）に準拠することを原則とし、そのためのチェックリスト等を改正。</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（２）届出内容の責任の所在の明確化</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（「機能性</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表示食品の届出資料作成に当たっての</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チェックリスト」の（別紙様式２）変更）</a:t>
            </a:r>
            <a:endPar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　</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・届出の内容、とりわけ科学的根拠の挙証責任を届出事業者全体で負っていることを確認するため、チェックリストに届出者（個人又は法人）の代表者の確認欄を追加。</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（３）その他技術的事項</a:t>
            </a:r>
            <a:endParaRPr kumimoji="1" lang="en-US" altLang="ja-JP"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①参照するガイドライン等の変更</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・厚生労働省が示す「生産・採取・漁獲等における衛生管理の指針」の廃止に伴い、</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CODEX</a:t>
            </a:r>
            <a:r>
              <a:rPr kumimoji="1" lang="ja-JP" altLang="en-US" sz="1600" b="0" i="0" u="none" strike="noStrike" kern="1200" cap="none" spc="0" normalizeH="0" baseline="0" noProof="0" dirty="0" smtClean="0">
                <a:ln>
                  <a:noFill/>
                </a:ln>
                <a:solidFill>
                  <a:prstClr val="white">
                    <a:lumMod val="75000"/>
                  </a:prstClr>
                </a:solidFill>
                <a:effectLst/>
                <a:uLnTx/>
                <a:uFillTx/>
                <a:latin typeface="Calibri"/>
                <a:ea typeface="ＭＳ Ｐゴシック"/>
                <a:cs typeface="+mn-cs"/>
              </a:rPr>
              <a:t>の</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GENERAL PRINCIPLES OF FOOD HYGIENE</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CXC 1-1969</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）の「</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SECTION2:PRIMARY PRODUCTION</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」を参照すること。</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a:t>
            </a:r>
            <a:r>
              <a:rPr kumimoji="1" lang="ja-JP" altLang="ja-JP" sz="1600" b="0" i="0" u="none" strike="noStrike" kern="1200" cap="none" spc="0" normalizeH="0" baseline="0" noProof="0" dirty="0" smtClean="0">
                <a:ln>
                  <a:noFill/>
                </a:ln>
                <a:solidFill>
                  <a:prstClr val="white">
                    <a:lumMod val="75000"/>
                  </a:prstClr>
                </a:solidFill>
                <a:effectLst/>
                <a:uLnTx/>
                <a:uFillTx/>
                <a:latin typeface="Calibri"/>
                <a:ea typeface="ＭＳ Ｐゴシック"/>
                <a:cs typeface="+mn-cs"/>
              </a:rPr>
              <a:t>軽症者が含まれたデータの取扱いについて</a:t>
            </a:r>
            <a:r>
              <a:rPr kumimoji="1" lang="ja-JP" altLang="en-US" sz="1600" b="0" i="0" u="none" strike="noStrike" kern="1200" cap="none" spc="0" normalizeH="0" baseline="0" noProof="0" dirty="0" smtClean="0">
                <a:ln>
                  <a:noFill/>
                </a:ln>
                <a:solidFill>
                  <a:prstClr val="white">
                    <a:lumMod val="75000"/>
                  </a:prstClr>
                </a:solidFill>
                <a:effectLst/>
                <a:uLnTx/>
                <a:uFillTx/>
                <a:latin typeface="Calibri"/>
                <a:ea typeface="ＭＳ Ｐゴシック"/>
                <a:cs typeface="+mn-cs"/>
              </a:rPr>
              <a:t>、</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「鼻アレルギー診療ガイドライン</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2016</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年版」が「</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2020</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年版」に更新されたことに伴い、</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アレルギー性鼻炎症状の重症度分類を変更すること。</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②研究</a:t>
            </a:r>
            <a:r>
              <a:rPr kumimoji="1" lang="ja-JP" altLang="en-US" sz="1600" b="1"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計画の事前登録について</a:t>
            </a:r>
            <a:endPar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・情報の開示日について現状と異なる記載があったため、特定保健用食品における研究計画の事前登録に準拠する旨の修正。　</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　　</a:t>
            </a:r>
            <a:r>
              <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情報開示日について、１年を超えない日に設定できる書きぶりになって</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いるが</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、実際にはそのようなシステムは存在しない</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p:txBody>
      </p:sp>
      <p:sp>
        <p:nvSpPr>
          <p:cNvPr id="6" name="正方形/長方形 5"/>
          <p:cNvSpPr/>
          <p:nvPr/>
        </p:nvSpPr>
        <p:spPr>
          <a:xfrm>
            <a:off x="-1" y="45721"/>
            <a:ext cx="12192002" cy="50202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「機能性</a:t>
            </a:r>
            <a:r>
              <a:rPr kumimoji="1" lang="ja-JP" altLang="en-US" sz="1690" b="1" i="0" u="none" strike="noStrike" kern="1200" cap="none" spc="0" normalizeH="0" baseline="0" noProof="0" dirty="0">
                <a:ln>
                  <a:noFill/>
                </a:ln>
                <a:solidFill>
                  <a:prstClr val="black"/>
                </a:solidFill>
                <a:effectLst/>
                <a:uLnTx/>
                <a:uFillTx/>
                <a:latin typeface="Calibri"/>
                <a:ea typeface="ＭＳ Ｐゴシック"/>
                <a:cs typeface="+mn-cs"/>
              </a:rPr>
              <a:t>表示食品の届出等に関する</a:t>
            </a: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ガイドライン」（平成</a:t>
            </a:r>
            <a:r>
              <a:rPr kumimoji="1" lang="en-US" altLang="ja-JP"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27</a:t>
            </a:r>
            <a:r>
              <a:rPr kumimoji="1" lang="ja-JP" altLang="en-US"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年３月</a:t>
            </a:r>
            <a:r>
              <a:rPr kumimoji="1" lang="en-US" altLang="ja-JP"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30</a:t>
            </a:r>
            <a:r>
              <a:rPr kumimoji="1" lang="ja-JP" altLang="en-US"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日付け消食表第</a:t>
            </a:r>
            <a:r>
              <a:rPr kumimoji="1" lang="en-US" altLang="ja-JP"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141</a:t>
            </a:r>
            <a:r>
              <a:rPr kumimoji="1" lang="ja-JP" altLang="en-US"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号：課</a:t>
            </a: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長通知）の一部改正について（概要）</a:t>
            </a:r>
            <a:endParaRPr kumimoji="1" lang="en-US" altLang="ja-JP" sz="1690" b="1" i="0" u="none" strike="noStrike" kern="1200" cap="none" spc="0" normalizeH="0" baseline="0" noProof="0" dirty="0" smtClean="0">
              <a:ln>
                <a:noFill/>
              </a:ln>
              <a:solidFill>
                <a:prstClr val="black"/>
              </a:solidFill>
              <a:effectLst/>
              <a:uLnTx/>
              <a:uFillTx/>
              <a:latin typeface="Calibri"/>
              <a:ea typeface="ＭＳ Ｐゴシック"/>
              <a:cs typeface="+mn-cs"/>
            </a:endParaRPr>
          </a:p>
        </p:txBody>
      </p:sp>
      <p:sp>
        <p:nvSpPr>
          <p:cNvPr id="2" name="テキスト ボックス 1"/>
          <p:cNvSpPr txBox="1"/>
          <p:nvPr/>
        </p:nvSpPr>
        <p:spPr>
          <a:xfrm>
            <a:off x="173099" y="628103"/>
            <a:ext cx="296454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smtClean="0">
                <a:ln>
                  <a:noFill/>
                </a:ln>
                <a:solidFill>
                  <a:prstClr val="black"/>
                </a:solidFill>
                <a:effectLst/>
                <a:uLnTx/>
                <a:uFillTx/>
                <a:latin typeface="Calibri"/>
                <a:ea typeface="ＭＳ Ｐゴシック"/>
                <a:cs typeface="+mn-cs"/>
              </a:rPr>
              <a:t>１．主な改正内容</a:t>
            </a:r>
            <a:endParaRPr kumimoji="1" lang="ja-JP" altLang="en-US" sz="2200" b="0" i="0" u="none" strike="sngStrike" kern="1200" cap="none" spc="0" normalizeH="0" baseline="0" noProof="0" dirty="0">
              <a:ln>
                <a:noFill/>
              </a:ln>
              <a:solidFill>
                <a:prstClr val="black"/>
              </a:solidFill>
              <a:effectLst/>
              <a:uLnTx/>
              <a:uFillTx/>
              <a:latin typeface="Calibri"/>
              <a:ea typeface="ＭＳ Ｐゴシック"/>
              <a:cs typeface="+mn-cs"/>
            </a:endParaRPr>
          </a:p>
        </p:txBody>
      </p:sp>
      <p:grpSp>
        <p:nvGrpSpPr>
          <p:cNvPr id="5" name="グループ化 4"/>
          <p:cNvGrpSpPr>
            <a:grpSpLocks/>
          </p:cNvGrpSpPr>
          <p:nvPr/>
        </p:nvGrpSpPr>
        <p:grpSpPr bwMode="auto">
          <a:xfrm>
            <a:off x="0" y="511712"/>
            <a:ext cx="12204000" cy="71437"/>
            <a:chOff x="0" y="288000"/>
            <a:chExt cx="9144000" cy="72000"/>
          </a:xfrm>
        </p:grpSpPr>
        <p:cxnSp>
          <p:nvCxnSpPr>
            <p:cNvPr id="7" name="直線コネクタ 6"/>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1"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4225731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p:cNvGrpSpPr>
          <p:nvPr/>
        </p:nvGrpSpPr>
        <p:grpSpPr bwMode="auto">
          <a:xfrm>
            <a:off x="0" y="521872"/>
            <a:ext cx="12204000" cy="71437"/>
            <a:chOff x="0" y="288000"/>
            <a:chExt cx="9144000" cy="72000"/>
          </a:xfrm>
        </p:grpSpPr>
        <p:cxnSp>
          <p:nvCxnSpPr>
            <p:cNvPr id="5" name="直線コネクタ 4"/>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1342040" y="134285"/>
            <a:ext cx="95199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＜改正箇所＞　別紙様式２　　機能性表示食品の届出資料作成に当たってのチェックリスト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3070" y="1072244"/>
            <a:ext cx="6170930" cy="3730032"/>
          </a:xfrm>
          <a:prstGeom prst="rect">
            <a:avLst/>
          </a:prstGeom>
          <a:ln>
            <a:solidFill>
              <a:schemeClr val="tx1"/>
            </a:solidFill>
          </a:ln>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00" y="1072244"/>
            <a:ext cx="6021070" cy="3717356"/>
          </a:xfrm>
          <a:prstGeom prst="rect">
            <a:avLst/>
          </a:prstGeom>
          <a:ln>
            <a:solidFill>
              <a:schemeClr val="tx1"/>
            </a:solidFill>
          </a:ln>
        </p:spPr>
      </p:pic>
      <p:sp>
        <p:nvSpPr>
          <p:cNvPr id="13" name="正方形/長方形 12"/>
          <p:cNvSpPr/>
          <p:nvPr/>
        </p:nvSpPr>
        <p:spPr>
          <a:xfrm>
            <a:off x="2263710" y="4092794"/>
            <a:ext cx="1866200" cy="1474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14" name="正方形/長方形 13"/>
          <p:cNvSpPr/>
          <p:nvPr/>
        </p:nvSpPr>
        <p:spPr>
          <a:xfrm>
            <a:off x="8284780" y="4092794"/>
            <a:ext cx="1924050" cy="2095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15" name="テキスト ボックス 14"/>
          <p:cNvSpPr txBox="1"/>
          <p:nvPr/>
        </p:nvSpPr>
        <p:spPr>
          <a:xfrm>
            <a:off x="6763858" y="6358930"/>
            <a:ext cx="4965894" cy="369332"/>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別紙様式２（新様式・</a:t>
            </a:r>
            <a:r>
              <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2009</a:t>
            </a: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準拠版）は記載変更なし</a:t>
            </a:r>
            <a:endPar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6" name="テキスト ボックス 15"/>
          <p:cNvSpPr txBox="1"/>
          <p:nvPr/>
        </p:nvSpPr>
        <p:spPr>
          <a:xfrm>
            <a:off x="6177215" y="667987"/>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新様式・</a:t>
            </a:r>
            <a:r>
              <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a:t>
            </a:r>
            <a:endPar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7" name="テキスト ボックス 16"/>
          <p:cNvSpPr txBox="1"/>
          <p:nvPr/>
        </p:nvSpPr>
        <p:spPr>
          <a:xfrm>
            <a:off x="158251" y="667987"/>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旧</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様式</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20"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2" name="テキスト ボックス 1"/>
          <p:cNvSpPr txBox="1"/>
          <p:nvPr/>
        </p:nvSpPr>
        <p:spPr>
          <a:xfrm>
            <a:off x="0" y="5211271"/>
            <a:ext cx="6025249"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PRISMA</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声明チェックリスト（</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2009</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年）の準拠について「おおむね準拠している。」にチェックがある。また、「おおむね準拠している。」にチェックがある場合、準拠した記載となっている。</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endParaRPr>
          </a:p>
        </p:txBody>
      </p:sp>
      <p:cxnSp>
        <p:nvCxnSpPr>
          <p:cNvPr id="8" name="直線コネクタ 7"/>
          <p:cNvCxnSpPr/>
          <p:nvPr/>
        </p:nvCxnSpPr>
        <p:spPr>
          <a:xfrm flipH="1">
            <a:off x="0" y="4548328"/>
            <a:ext cx="2263710" cy="654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211271" y="4548328"/>
            <a:ext cx="663548" cy="662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69419" y="5268534"/>
            <a:ext cx="3402063" cy="3230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24" name="テキスト ボックス 23"/>
          <p:cNvSpPr txBox="1"/>
          <p:nvPr/>
        </p:nvSpPr>
        <p:spPr>
          <a:xfrm>
            <a:off x="6177215" y="5211271"/>
            <a:ext cx="5937384"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PRISMA</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声明チェックリスト（</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2020</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年）の準拠について「おおむね準拠している。」にチェックがある。また、「おおむね準拠している。」にチェックがある場合、準拠した記載となっている。</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endParaRPr>
          </a:p>
        </p:txBody>
      </p:sp>
      <p:cxnSp>
        <p:nvCxnSpPr>
          <p:cNvPr id="25" name="直線コネクタ 24"/>
          <p:cNvCxnSpPr/>
          <p:nvPr/>
        </p:nvCxnSpPr>
        <p:spPr>
          <a:xfrm flipH="1">
            <a:off x="6216744" y="4585450"/>
            <a:ext cx="2138050" cy="617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1319409" y="4588763"/>
            <a:ext cx="732625" cy="6224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216744" y="5243923"/>
            <a:ext cx="3402063" cy="3230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30" name="テキスト ボックス 29"/>
          <p:cNvSpPr txBox="1"/>
          <p:nvPr/>
        </p:nvSpPr>
        <p:spPr>
          <a:xfrm>
            <a:off x="5017063" y="4881933"/>
            <a:ext cx="8577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拡大</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endParaRPr>
          </a:p>
        </p:txBody>
      </p:sp>
      <p:sp>
        <p:nvSpPr>
          <p:cNvPr id="31" name="テキスト ボックス 30"/>
          <p:cNvSpPr txBox="1"/>
          <p:nvPr/>
        </p:nvSpPr>
        <p:spPr>
          <a:xfrm>
            <a:off x="11256843" y="4904699"/>
            <a:ext cx="8577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拡大</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endParaRPr>
          </a:p>
        </p:txBody>
      </p:sp>
      <p:sp>
        <p:nvSpPr>
          <p:cNvPr id="32" name="テキスト ボックス 31"/>
          <p:cNvSpPr txBox="1"/>
          <p:nvPr/>
        </p:nvSpPr>
        <p:spPr>
          <a:xfrm>
            <a:off x="101607" y="2848397"/>
            <a:ext cx="934174"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別紙</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様式</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Ⅴ</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４</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endParaRPr>
          </a:p>
        </p:txBody>
      </p:sp>
      <p:sp>
        <p:nvSpPr>
          <p:cNvPr id="33" name="テキスト ボックス 32"/>
          <p:cNvSpPr txBox="1"/>
          <p:nvPr/>
        </p:nvSpPr>
        <p:spPr>
          <a:xfrm>
            <a:off x="6185469" y="2871325"/>
            <a:ext cx="934174"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別紙</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様式</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Ⅴ</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４</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endParaRPr>
          </a:p>
        </p:txBody>
      </p:sp>
      <p:pic>
        <p:nvPicPr>
          <p:cNvPr id="2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00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60" y="3673864"/>
            <a:ext cx="6195284" cy="2775488"/>
          </a:xfrm>
          <a:prstGeom prst="rect">
            <a:avLst/>
          </a:prstGeom>
          <a:ln>
            <a:solidFill>
              <a:schemeClr val="tx1"/>
            </a:solidFill>
          </a:ln>
        </p:spPr>
      </p:pic>
      <p:pic>
        <p:nvPicPr>
          <p:cNvPr id="20" name="図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379" y="1430787"/>
            <a:ext cx="6205865" cy="1655344"/>
          </a:xfrm>
          <a:prstGeom prst="rect">
            <a:avLst/>
          </a:prstGeom>
          <a:ln>
            <a:solidFill>
              <a:schemeClr val="tx1"/>
            </a:solidFill>
          </a:ln>
        </p:spPr>
      </p:pic>
      <p:grpSp>
        <p:nvGrpSpPr>
          <p:cNvPr id="4" name="グループ化 3"/>
          <p:cNvGrpSpPr>
            <a:grpSpLocks/>
          </p:cNvGrpSpPr>
          <p:nvPr/>
        </p:nvGrpSpPr>
        <p:grpSpPr bwMode="auto">
          <a:xfrm>
            <a:off x="0" y="521872"/>
            <a:ext cx="12204000" cy="71437"/>
            <a:chOff x="0" y="288000"/>
            <a:chExt cx="9144000" cy="72000"/>
          </a:xfrm>
        </p:grpSpPr>
        <p:cxnSp>
          <p:nvCxnSpPr>
            <p:cNvPr id="5" name="直線コネクタ 4"/>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2286920" y="142380"/>
            <a:ext cx="76089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＜改正箇所＞　別紙様式（</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Ⅴ</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）－１　　機能性の科学的根拠に関する点検表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8" name="テキスト ボックス 7"/>
          <p:cNvSpPr txBox="1"/>
          <p:nvPr/>
        </p:nvSpPr>
        <p:spPr>
          <a:xfrm>
            <a:off x="6321231" y="663399"/>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新様式・</a:t>
            </a:r>
            <a:r>
              <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a:t>
            </a:r>
            <a:endPar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0" name="テキスト ボックス 9"/>
          <p:cNvSpPr txBox="1"/>
          <p:nvPr/>
        </p:nvSpPr>
        <p:spPr>
          <a:xfrm>
            <a:off x="114380" y="639356"/>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旧</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様式</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pic>
        <p:nvPicPr>
          <p:cNvPr id="11" name="図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00800" y="1468450"/>
            <a:ext cx="5749582" cy="964275"/>
          </a:xfrm>
          <a:prstGeom prst="rect">
            <a:avLst/>
          </a:prstGeom>
          <a:ln>
            <a:solidFill>
              <a:schemeClr val="tx1"/>
            </a:solidFill>
          </a:ln>
        </p:spPr>
      </p:pic>
      <p:pic>
        <p:nvPicPr>
          <p:cNvPr id="12" name="図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00800" y="3673864"/>
            <a:ext cx="5754264" cy="2595455"/>
          </a:xfrm>
          <a:prstGeom prst="rect">
            <a:avLst/>
          </a:prstGeom>
          <a:ln>
            <a:solidFill>
              <a:schemeClr val="tx1"/>
            </a:solidFill>
          </a:ln>
        </p:spPr>
      </p:pic>
      <p:sp>
        <p:nvSpPr>
          <p:cNvPr id="13" name="テキスト ボックス 12"/>
          <p:cNvSpPr txBox="1"/>
          <p:nvPr/>
        </p:nvSpPr>
        <p:spPr>
          <a:xfrm>
            <a:off x="114380" y="1032731"/>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①</a:t>
            </a:r>
          </a:p>
        </p:txBody>
      </p:sp>
      <p:sp>
        <p:nvSpPr>
          <p:cNvPr id="14" name="テキスト ボックス 13"/>
          <p:cNvSpPr txBox="1"/>
          <p:nvPr/>
        </p:nvSpPr>
        <p:spPr>
          <a:xfrm>
            <a:off x="100560" y="3290357"/>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②</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15" name="正方形/長方形 14"/>
          <p:cNvSpPr/>
          <p:nvPr/>
        </p:nvSpPr>
        <p:spPr>
          <a:xfrm>
            <a:off x="534074" y="1989246"/>
            <a:ext cx="5478308" cy="9481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17" name="正方形/長方形 16"/>
          <p:cNvSpPr/>
          <p:nvPr/>
        </p:nvSpPr>
        <p:spPr>
          <a:xfrm>
            <a:off x="6715124" y="4933084"/>
            <a:ext cx="5252996" cy="7232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22"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21" name="正方形/長方形 20"/>
          <p:cNvSpPr/>
          <p:nvPr/>
        </p:nvSpPr>
        <p:spPr>
          <a:xfrm>
            <a:off x="6639316" y="2001878"/>
            <a:ext cx="3386715" cy="304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24" name="正方形/長方形 23"/>
          <p:cNvSpPr/>
          <p:nvPr/>
        </p:nvSpPr>
        <p:spPr>
          <a:xfrm>
            <a:off x="477430" y="4970449"/>
            <a:ext cx="5534952" cy="8121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pic>
        <p:nvPicPr>
          <p:cNvPr id="25"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678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p:cNvGrpSpPr>
          <p:nvPr/>
        </p:nvGrpSpPr>
        <p:grpSpPr bwMode="auto">
          <a:xfrm>
            <a:off x="0" y="521872"/>
            <a:ext cx="12204000" cy="71437"/>
            <a:chOff x="0" y="288000"/>
            <a:chExt cx="9144000" cy="72000"/>
          </a:xfrm>
        </p:grpSpPr>
        <p:cxnSp>
          <p:nvCxnSpPr>
            <p:cNvPr id="5" name="直線コネクタ 4"/>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2286920" y="142380"/>
            <a:ext cx="76089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＜改正箇所＞　別紙様式（</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Ⅴ</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）－１　　機能性の科学的根拠に関する点検表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8" name="テキスト ボックス 7"/>
          <p:cNvSpPr txBox="1"/>
          <p:nvPr/>
        </p:nvSpPr>
        <p:spPr>
          <a:xfrm>
            <a:off x="6639317" y="620676"/>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新様式・</a:t>
            </a:r>
            <a:r>
              <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a:t>
            </a:r>
            <a:r>
              <a:rPr kumimoji="1" lang="en-US" altLang="ja-JP" sz="1800" b="0" i="0" u="none" strike="noStrike" kern="1200" cap="none" spc="0" normalizeH="0" baseline="0" noProof="0" dirty="0">
                <a:ln>
                  <a:noFill/>
                </a:ln>
                <a:solidFill>
                  <a:prstClr val="black"/>
                </a:solidFill>
                <a:effectLst/>
                <a:uLnTx/>
                <a:uFillTx/>
                <a:latin typeface="ＭＳ Ｐゴシック"/>
                <a:ea typeface="ＭＳ Ｐゴシック"/>
                <a:cs typeface="+mn-cs"/>
              </a:rPr>
              <a:t>09</a:t>
            </a: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a:t>
            </a:r>
            <a:endPar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79" y="1430787"/>
            <a:ext cx="6205865" cy="1655344"/>
          </a:xfrm>
          <a:prstGeom prst="rect">
            <a:avLst/>
          </a:prstGeom>
          <a:ln>
            <a:solidFill>
              <a:schemeClr val="tx1"/>
            </a:solidFill>
          </a:ln>
        </p:spPr>
      </p:pic>
      <p:pic>
        <p:nvPicPr>
          <p:cNvPr id="21" name="図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3673864"/>
            <a:ext cx="5761782" cy="2581279"/>
          </a:xfrm>
          <a:prstGeom prst="rect">
            <a:avLst/>
          </a:prstGeom>
          <a:ln>
            <a:solidFill>
              <a:schemeClr val="tx1"/>
            </a:solidFill>
          </a:ln>
        </p:spPr>
      </p:pic>
      <p:sp>
        <p:nvSpPr>
          <p:cNvPr id="22" name="正方形/長方形 21"/>
          <p:cNvSpPr/>
          <p:nvPr/>
        </p:nvSpPr>
        <p:spPr>
          <a:xfrm>
            <a:off x="6624222" y="4981575"/>
            <a:ext cx="5319622" cy="6909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24"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20" name="テキスト ボックス 19"/>
          <p:cNvSpPr txBox="1"/>
          <p:nvPr/>
        </p:nvSpPr>
        <p:spPr>
          <a:xfrm>
            <a:off x="114380" y="639356"/>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旧</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様式</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23" name="テキスト ボックス 22"/>
          <p:cNvSpPr txBox="1"/>
          <p:nvPr/>
        </p:nvSpPr>
        <p:spPr>
          <a:xfrm>
            <a:off x="114380" y="1032731"/>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①</a:t>
            </a:r>
          </a:p>
        </p:txBody>
      </p:sp>
      <p:sp>
        <p:nvSpPr>
          <p:cNvPr id="25" name="正方形/長方形 24"/>
          <p:cNvSpPr/>
          <p:nvPr/>
        </p:nvSpPr>
        <p:spPr>
          <a:xfrm>
            <a:off x="534074" y="1989246"/>
            <a:ext cx="5478308" cy="9481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pic>
        <p:nvPicPr>
          <p:cNvPr id="26" name="図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560" y="3673864"/>
            <a:ext cx="6195284" cy="2775488"/>
          </a:xfrm>
          <a:prstGeom prst="rect">
            <a:avLst/>
          </a:prstGeom>
          <a:ln>
            <a:solidFill>
              <a:schemeClr val="tx1"/>
            </a:solidFill>
          </a:ln>
        </p:spPr>
      </p:pic>
      <p:sp>
        <p:nvSpPr>
          <p:cNvPr id="27" name="正方形/長方形 26"/>
          <p:cNvSpPr/>
          <p:nvPr/>
        </p:nvSpPr>
        <p:spPr>
          <a:xfrm>
            <a:off x="477430" y="4970449"/>
            <a:ext cx="5534952" cy="8121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28" name="テキスト ボックス 27"/>
          <p:cNvSpPr txBox="1"/>
          <p:nvPr/>
        </p:nvSpPr>
        <p:spPr>
          <a:xfrm>
            <a:off x="100560" y="3290357"/>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②</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pic>
        <p:nvPicPr>
          <p:cNvPr id="29" name="図 2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00800" y="1468450"/>
            <a:ext cx="5749582" cy="964275"/>
          </a:xfrm>
          <a:prstGeom prst="rect">
            <a:avLst/>
          </a:prstGeom>
          <a:ln>
            <a:solidFill>
              <a:schemeClr val="tx1"/>
            </a:solidFill>
          </a:ln>
        </p:spPr>
      </p:pic>
      <p:sp>
        <p:nvSpPr>
          <p:cNvPr id="30" name="正方形/長方形 29"/>
          <p:cNvSpPr/>
          <p:nvPr/>
        </p:nvSpPr>
        <p:spPr>
          <a:xfrm>
            <a:off x="6639316" y="2001878"/>
            <a:ext cx="3386715" cy="3043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pic>
        <p:nvPicPr>
          <p:cNvPr id="31"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768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2780" y="738292"/>
            <a:ext cx="6138102" cy="1887631"/>
          </a:xfrm>
          <a:prstGeom prst="rect">
            <a:avLst/>
          </a:prstGeom>
        </p:spPr>
      </p:pic>
      <p:pic>
        <p:nvPicPr>
          <p:cNvPr id="14" name="図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0347" y="2484707"/>
            <a:ext cx="5353174" cy="4412834"/>
          </a:xfrm>
          <a:prstGeom prst="rect">
            <a:avLst/>
          </a:prstGeom>
        </p:spPr>
      </p:pic>
      <p:grpSp>
        <p:nvGrpSpPr>
          <p:cNvPr id="4" name="グループ化 3"/>
          <p:cNvGrpSpPr>
            <a:grpSpLocks/>
          </p:cNvGrpSpPr>
          <p:nvPr/>
        </p:nvGrpSpPr>
        <p:grpSpPr bwMode="auto">
          <a:xfrm>
            <a:off x="0" y="521872"/>
            <a:ext cx="12204000" cy="71437"/>
            <a:chOff x="0" y="288000"/>
            <a:chExt cx="9144000" cy="72000"/>
          </a:xfrm>
        </p:grpSpPr>
        <p:cxnSp>
          <p:nvCxnSpPr>
            <p:cNvPr id="5" name="直線コネクタ 4"/>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1342040" y="134285"/>
            <a:ext cx="95199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＜改正箇所＞　別紙様式（</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Ⅴ</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）－４　　表示しようとする機能性に関する説明資料（研究レビュー）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853" y="1001067"/>
            <a:ext cx="6668633" cy="1504016"/>
          </a:xfrm>
          <a:prstGeom prst="rect">
            <a:avLst/>
          </a:prstGeom>
        </p:spPr>
      </p:pic>
      <p:pic>
        <p:nvPicPr>
          <p:cNvPr id="11" name="図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555" y="2487693"/>
            <a:ext cx="5269333" cy="1338929"/>
          </a:xfrm>
          <a:prstGeom prst="rect">
            <a:avLst/>
          </a:prstGeom>
        </p:spPr>
      </p:pic>
      <p:pic>
        <p:nvPicPr>
          <p:cNvPr id="12" name="図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5556" y="3729080"/>
            <a:ext cx="5269333" cy="3366369"/>
          </a:xfrm>
          <a:prstGeom prst="rect">
            <a:avLst/>
          </a:prstGeom>
        </p:spPr>
      </p:pic>
      <p:pic>
        <p:nvPicPr>
          <p:cNvPr id="15" name="図 1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690179" y="6598092"/>
            <a:ext cx="3805191" cy="271428"/>
          </a:xfrm>
          <a:prstGeom prst="rect">
            <a:avLst/>
          </a:prstGeom>
        </p:spPr>
      </p:pic>
      <p:cxnSp>
        <p:nvCxnSpPr>
          <p:cNvPr id="18" name="直線コネクタ 17"/>
          <p:cNvCxnSpPr/>
          <p:nvPr/>
        </p:nvCxnSpPr>
        <p:spPr>
          <a:xfrm flipV="1">
            <a:off x="6800107" y="1876702"/>
            <a:ext cx="2547093" cy="39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6785428" y="2484707"/>
            <a:ext cx="4789682" cy="14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6837293" y="3119986"/>
            <a:ext cx="36034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845385" y="3673118"/>
            <a:ext cx="99579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10539770" y="3299527"/>
            <a:ext cx="10480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246980" y="1926285"/>
            <a:ext cx="2933190"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26860" y="3103802"/>
            <a:ext cx="16042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101334" y="3281826"/>
            <a:ext cx="43887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452400" y="3656934"/>
            <a:ext cx="928249" cy="19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682045" y="4026715"/>
            <a:ext cx="3524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14889" y="3965097"/>
            <a:ext cx="556155" cy="64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170002" y="4670622"/>
            <a:ext cx="21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8474607" y="4756263"/>
            <a:ext cx="21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299898" y="5491542"/>
            <a:ext cx="50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978177" y="5412565"/>
            <a:ext cx="50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947132" y="5946475"/>
            <a:ext cx="50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8271477" y="6034649"/>
            <a:ext cx="288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947132" y="6677038"/>
            <a:ext cx="288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8299898" y="6762889"/>
            <a:ext cx="50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0" name="テキスト ボックス 9"/>
          <p:cNvSpPr txBox="1"/>
          <p:nvPr/>
        </p:nvSpPr>
        <p:spPr>
          <a:xfrm>
            <a:off x="49165" y="562165"/>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旧</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様式</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8" name="テキスト ボックス 7"/>
          <p:cNvSpPr txBox="1"/>
          <p:nvPr/>
        </p:nvSpPr>
        <p:spPr>
          <a:xfrm>
            <a:off x="6609216" y="562165"/>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新様式・</a:t>
            </a:r>
            <a:r>
              <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a:t>
            </a:r>
            <a:endPar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38"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428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5362" y="873303"/>
            <a:ext cx="6013382" cy="1533682"/>
          </a:xfrm>
          <a:prstGeom prst="rect">
            <a:avLst/>
          </a:prstGeom>
        </p:spPr>
      </p:pic>
      <p:grpSp>
        <p:nvGrpSpPr>
          <p:cNvPr id="4" name="グループ化 3"/>
          <p:cNvGrpSpPr>
            <a:grpSpLocks/>
          </p:cNvGrpSpPr>
          <p:nvPr/>
        </p:nvGrpSpPr>
        <p:grpSpPr bwMode="auto">
          <a:xfrm>
            <a:off x="0" y="521872"/>
            <a:ext cx="12204000" cy="71437"/>
            <a:chOff x="0" y="288000"/>
            <a:chExt cx="9144000" cy="72000"/>
          </a:xfrm>
        </p:grpSpPr>
        <p:cxnSp>
          <p:nvCxnSpPr>
            <p:cNvPr id="5" name="直線コネクタ 4"/>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1342040" y="134285"/>
            <a:ext cx="95199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＜改正箇所＞　別紙様式（</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Ⅴ</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）－４　　表示しようとする機能性に関する説明資料（研究レビュー）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8" name="テキスト ボックス 7"/>
          <p:cNvSpPr txBox="1"/>
          <p:nvPr/>
        </p:nvSpPr>
        <p:spPr>
          <a:xfrm>
            <a:off x="6602095" y="567910"/>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新様式・</a:t>
            </a:r>
            <a:r>
              <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a:t>
            </a:r>
            <a:r>
              <a:rPr kumimoji="1" lang="en-US" altLang="ja-JP" sz="1800" b="0" i="0" u="none" strike="noStrike" kern="1200" cap="none" spc="0" normalizeH="0" baseline="0" noProof="0" dirty="0">
                <a:ln>
                  <a:noFill/>
                </a:ln>
                <a:solidFill>
                  <a:prstClr val="black"/>
                </a:solidFill>
                <a:effectLst/>
                <a:uLnTx/>
                <a:uFillTx/>
                <a:latin typeface="ＭＳ Ｐゴシック"/>
                <a:ea typeface="ＭＳ Ｐゴシック"/>
                <a:cs typeface="+mn-cs"/>
              </a:rPr>
              <a:t>09</a:t>
            </a: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a:t>
            </a:r>
            <a:endPar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cxnSp>
        <p:nvCxnSpPr>
          <p:cNvPr id="40" name="直線コネクタ 39"/>
          <p:cNvCxnSpPr/>
          <p:nvPr/>
        </p:nvCxnSpPr>
        <p:spPr>
          <a:xfrm flipV="1">
            <a:off x="8679049" y="1307006"/>
            <a:ext cx="154600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図 19"/>
          <p:cNvPicPr>
            <a:picLocks noChangeAspect="1"/>
          </p:cNvPicPr>
          <p:nvPr/>
        </p:nvPicPr>
        <p:blipFill>
          <a:blip r:embed="rId4"/>
          <a:stretch>
            <a:fillRect/>
          </a:stretch>
        </p:blipFill>
        <p:spPr>
          <a:xfrm>
            <a:off x="6682210" y="2427611"/>
            <a:ext cx="5064840" cy="4430414"/>
          </a:xfrm>
          <a:prstGeom prst="rect">
            <a:avLst/>
          </a:prstGeom>
        </p:spPr>
      </p:pic>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3833" y="6678930"/>
            <a:ext cx="571437" cy="196165"/>
          </a:xfrm>
          <a:prstGeom prst="rect">
            <a:avLst/>
          </a:prstGeom>
        </p:spPr>
      </p:pic>
      <p:sp>
        <p:nvSpPr>
          <p:cNvPr id="17"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18" name="図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853" y="1001067"/>
            <a:ext cx="6494811" cy="1464813"/>
          </a:xfrm>
          <a:prstGeom prst="rect">
            <a:avLst/>
          </a:prstGeom>
        </p:spPr>
      </p:pic>
      <p:pic>
        <p:nvPicPr>
          <p:cNvPr id="19" name="図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5555" y="2406985"/>
            <a:ext cx="5586958" cy="1419637"/>
          </a:xfrm>
          <a:prstGeom prst="rect">
            <a:avLst/>
          </a:prstGeom>
        </p:spPr>
      </p:pic>
      <p:pic>
        <p:nvPicPr>
          <p:cNvPr id="21" name="図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5556" y="3656934"/>
            <a:ext cx="5382262" cy="3438515"/>
          </a:xfrm>
          <a:prstGeom prst="rect">
            <a:avLst/>
          </a:prstGeom>
        </p:spPr>
      </p:pic>
      <p:sp>
        <p:nvSpPr>
          <p:cNvPr id="32" name="テキスト ボックス 31"/>
          <p:cNvSpPr txBox="1"/>
          <p:nvPr/>
        </p:nvSpPr>
        <p:spPr>
          <a:xfrm>
            <a:off x="49165" y="562165"/>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旧</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様式</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pic>
        <p:nvPicPr>
          <p:cNvPr id="23"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784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9696" y="1084579"/>
            <a:ext cx="5444248" cy="5518522"/>
          </a:xfrm>
          <a:prstGeom prst="rect">
            <a:avLst/>
          </a:prstGeom>
          <a:ln>
            <a:solidFill>
              <a:schemeClr val="tx1"/>
            </a:solidFill>
          </a:ln>
        </p:spPr>
      </p:pic>
      <p:grpSp>
        <p:nvGrpSpPr>
          <p:cNvPr id="4" name="グループ化 3"/>
          <p:cNvGrpSpPr>
            <a:grpSpLocks/>
          </p:cNvGrpSpPr>
          <p:nvPr/>
        </p:nvGrpSpPr>
        <p:grpSpPr bwMode="auto">
          <a:xfrm>
            <a:off x="0" y="521872"/>
            <a:ext cx="12204000" cy="71437"/>
            <a:chOff x="0" y="288000"/>
            <a:chExt cx="9144000" cy="72000"/>
          </a:xfrm>
        </p:grpSpPr>
        <p:cxnSp>
          <p:nvCxnSpPr>
            <p:cNvPr id="5" name="直線コネクタ 4"/>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1342040" y="134285"/>
            <a:ext cx="9529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＜改正箇所＞　別紙様式（</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Ⅴ</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）－５　　データベース検索結果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8" name="テキスト ボックス 7"/>
          <p:cNvSpPr txBox="1"/>
          <p:nvPr/>
        </p:nvSpPr>
        <p:spPr>
          <a:xfrm>
            <a:off x="6734174" y="704451"/>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新様式・</a:t>
            </a:r>
            <a:r>
              <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a:t>
            </a:r>
            <a:endPar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0" name="テキスト ボックス 9"/>
          <p:cNvSpPr txBox="1"/>
          <p:nvPr/>
        </p:nvSpPr>
        <p:spPr>
          <a:xfrm>
            <a:off x="470323" y="650274"/>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旧</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様式</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11" name="正方形/長方形 10"/>
          <p:cNvSpPr/>
          <p:nvPr/>
        </p:nvSpPr>
        <p:spPr>
          <a:xfrm>
            <a:off x="6646258" y="2443796"/>
            <a:ext cx="3114675" cy="307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12" name="正方形/長方形 11"/>
          <p:cNvSpPr/>
          <p:nvPr/>
        </p:nvSpPr>
        <p:spPr>
          <a:xfrm>
            <a:off x="6646258" y="5204696"/>
            <a:ext cx="1915115" cy="257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14" name="スライド番号プレースホルダー 3"/>
          <p:cNvSpPr>
            <a:spLocks noGrp="1"/>
          </p:cNvSpPr>
          <p:nvPr>
            <p:ph type="sldNum" sz="quarter" idx="4294967295"/>
          </p:nvPr>
        </p:nvSpPr>
        <p:spPr>
          <a:xfrm>
            <a:off x="9347200" y="6529971"/>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13" name="図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0323" y="1084579"/>
            <a:ext cx="5464187" cy="4863067"/>
          </a:xfrm>
          <a:prstGeom prst="rect">
            <a:avLst/>
          </a:prstGeom>
          <a:ln>
            <a:solidFill>
              <a:schemeClr val="tx1"/>
            </a:solidFill>
          </a:ln>
        </p:spPr>
      </p:pic>
      <p:pic>
        <p:nvPicPr>
          <p:cNvPr id="1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285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035" y="666787"/>
            <a:ext cx="4031575" cy="5872543"/>
          </a:xfrm>
          <a:prstGeom prst="rect">
            <a:avLst/>
          </a:prstGeom>
          <a:ln>
            <a:solidFill>
              <a:schemeClr val="tx1"/>
            </a:solidFill>
          </a:ln>
        </p:spPr>
      </p:pic>
      <p:grpSp>
        <p:nvGrpSpPr>
          <p:cNvPr id="4" name="グループ化 3"/>
          <p:cNvGrpSpPr>
            <a:grpSpLocks/>
          </p:cNvGrpSpPr>
          <p:nvPr/>
        </p:nvGrpSpPr>
        <p:grpSpPr bwMode="auto">
          <a:xfrm>
            <a:off x="0" y="521872"/>
            <a:ext cx="12204000" cy="71437"/>
            <a:chOff x="0" y="288000"/>
            <a:chExt cx="9144000" cy="72000"/>
          </a:xfrm>
        </p:grpSpPr>
        <p:cxnSp>
          <p:nvCxnSpPr>
            <p:cNvPr id="5" name="直線コネクタ 4"/>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1342040" y="134285"/>
            <a:ext cx="9529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＜改正箇所＞　別紙様式（</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Ⅴ</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）－６　　文献検索フローチャート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8" name="テキスト ボックス 7"/>
          <p:cNvSpPr txBox="1"/>
          <p:nvPr/>
        </p:nvSpPr>
        <p:spPr>
          <a:xfrm>
            <a:off x="4965894" y="645848"/>
            <a:ext cx="4965894"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新様式</a:t>
            </a:r>
            <a:endPar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a:t>
            </a:r>
            <a:endPar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0" name="テキスト ボックス 9"/>
          <p:cNvSpPr txBox="1"/>
          <p:nvPr/>
        </p:nvSpPr>
        <p:spPr>
          <a:xfrm>
            <a:off x="0" y="616125"/>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旧</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様式</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grpSp>
        <p:nvGrpSpPr>
          <p:cNvPr id="26" name="グループ化 25"/>
          <p:cNvGrpSpPr/>
          <p:nvPr/>
        </p:nvGrpSpPr>
        <p:grpSpPr>
          <a:xfrm>
            <a:off x="5841679" y="666787"/>
            <a:ext cx="6296149" cy="5304339"/>
            <a:chOff x="5130870" y="933321"/>
            <a:chExt cx="6296149" cy="5304339"/>
          </a:xfrm>
        </p:grpSpPr>
        <p:grpSp>
          <p:nvGrpSpPr>
            <p:cNvPr id="22" name="グループ化 21"/>
            <p:cNvGrpSpPr/>
            <p:nvPr/>
          </p:nvGrpSpPr>
          <p:grpSpPr>
            <a:xfrm>
              <a:off x="5619049" y="933321"/>
              <a:ext cx="5807969" cy="5304339"/>
              <a:chOff x="776108" y="972297"/>
              <a:chExt cx="6075095" cy="5482793"/>
            </a:xfrm>
          </p:grpSpPr>
          <p:pic>
            <p:nvPicPr>
              <p:cNvPr id="21" name="図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108" y="972297"/>
                <a:ext cx="6075095" cy="5482793"/>
              </a:xfrm>
              <a:prstGeom prst="rect">
                <a:avLst/>
              </a:prstGeom>
              <a:ln>
                <a:solidFill>
                  <a:schemeClr val="tx1"/>
                </a:solidFill>
              </a:ln>
            </p:spPr>
          </p:pic>
          <p:sp>
            <p:nvSpPr>
              <p:cNvPr id="14" name="フリーフォーム 13"/>
              <p:cNvSpPr/>
              <p:nvPr/>
            </p:nvSpPr>
            <p:spPr>
              <a:xfrm>
                <a:off x="2096293" y="1853695"/>
                <a:ext cx="4666458" cy="4377172"/>
              </a:xfrm>
              <a:custGeom>
                <a:avLst/>
                <a:gdLst>
                  <a:gd name="connsiteX0" fmla="*/ 0 w 2635250"/>
                  <a:gd name="connsiteY0" fmla="*/ 0 h 2457450"/>
                  <a:gd name="connsiteX1" fmla="*/ 1289050 w 2635250"/>
                  <a:gd name="connsiteY1" fmla="*/ 0 h 2457450"/>
                  <a:gd name="connsiteX2" fmla="*/ 1289050 w 2635250"/>
                  <a:gd name="connsiteY2" fmla="*/ 2006600 h 2457450"/>
                  <a:gd name="connsiteX3" fmla="*/ 2635250 w 2635250"/>
                  <a:gd name="connsiteY3" fmla="*/ 2006600 h 2457450"/>
                  <a:gd name="connsiteX4" fmla="*/ 2635250 w 2635250"/>
                  <a:gd name="connsiteY4" fmla="*/ 2457450 h 2457450"/>
                  <a:gd name="connsiteX5" fmla="*/ 641350 w 2635250"/>
                  <a:gd name="connsiteY5" fmla="*/ 2457450 h 2457450"/>
                  <a:gd name="connsiteX6" fmla="*/ 641350 w 2635250"/>
                  <a:gd name="connsiteY6" fmla="*/ 2209800 h 2457450"/>
                  <a:gd name="connsiteX7" fmla="*/ 0 w 2635250"/>
                  <a:gd name="connsiteY7" fmla="*/ 2209800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5250" h="2457450">
                    <a:moveTo>
                      <a:pt x="0" y="0"/>
                    </a:moveTo>
                    <a:lnTo>
                      <a:pt x="1289050" y="0"/>
                    </a:lnTo>
                    <a:lnTo>
                      <a:pt x="1289050" y="2006600"/>
                    </a:lnTo>
                    <a:lnTo>
                      <a:pt x="2635250" y="2006600"/>
                    </a:lnTo>
                    <a:lnTo>
                      <a:pt x="2635250" y="2457450"/>
                    </a:lnTo>
                    <a:lnTo>
                      <a:pt x="641350" y="2457450"/>
                    </a:lnTo>
                    <a:lnTo>
                      <a:pt x="641350" y="2209800"/>
                    </a:lnTo>
                    <a:lnTo>
                      <a:pt x="0" y="220980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16" name="フリーフォーム 15"/>
              <p:cNvSpPr/>
              <p:nvPr/>
            </p:nvSpPr>
            <p:spPr>
              <a:xfrm>
                <a:off x="813288" y="1861168"/>
                <a:ext cx="2392208" cy="4593922"/>
              </a:xfrm>
              <a:custGeom>
                <a:avLst/>
                <a:gdLst>
                  <a:gd name="connsiteX0" fmla="*/ 0 w 1222408"/>
                  <a:gd name="connsiteY0" fmla="*/ 0 h 2543832"/>
                  <a:gd name="connsiteX1" fmla="*/ 612000 w 1222408"/>
                  <a:gd name="connsiteY1" fmla="*/ 0 h 2543832"/>
                  <a:gd name="connsiteX2" fmla="*/ 612000 w 1222408"/>
                  <a:gd name="connsiteY2" fmla="*/ 2216572 h 2543832"/>
                  <a:gd name="connsiteX3" fmla="*/ 1222408 w 1222408"/>
                  <a:gd name="connsiteY3" fmla="*/ 2216572 h 2543832"/>
                  <a:gd name="connsiteX4" fmla="*/ 1222408 w 1222408"/>
                  <a:gd name="connsiteY4" fmla="*/ 2540572 h 2543832"/>
                  <a:gd name="connsiteX5" fmla="*/ 612000 w 1222408"/>
                  <a:gd name="connsiteY5" fmla="*/ 2540572 h 2543832"/>
                  <a:gd name="connsiteX6" fmla="*/ 612000 w 1222408"/>
                  <a:gd name="connsiteY6" fmla="*/ 2543832 h 2543832"/>
                  <a:gd name="connsiteX7" fmla="*/ 0 w 1222408"/>
                  <a:gd name="connsiteY7" fmla="*/ 2543832 h 254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2408" h="2543832">
                    <a:moveTo>
                      <a:pt x="0" y="0"/>
                    </a:moveTo>
                    <a:lnTo>
                      <a:pt x="612000" y="0"/>
                    </a:lnTo>
                    <a:lnTo>
                      <a:pt x="612000" y="2216572"/>
                    </a:lnTo>
                    <a:lnTo>
                      <a:pt x="1222408" y="2216572"/>
                    </a:lnTo>
                    <a:lnTo>
                      <a:pt x="1222408" y="2540572"/>
                    </a:lnTo>
                    <a:lnTo>
                      <a:pt x="612000" y="2540572"/>
                    </a:lnTo>
                    <a:lnTo>
                      <a:pt x="612000" y="2543832"/>
                    </a:lnTo>
                    <a:lnTo>
                      <a:pt x="0" y="2543832"/>
                    </a:ln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17" name="正方形/長方形 16"/>
              <p:cNvSpPr/>
              <p:nvPr/>
            </p:nvSpPr>
            <p:spPr>
              <a:xfrm>
                <a:off x="4424555" y="1845601"/>
                <a:ext cx="2338194" cy="350323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grpSp>
        <p:sp>
          <p:nvSpPr>
            <p:cNvPr id="15" name="四角形吹き出し 14"/>
            <p:cNvSpPr/>
            <p:nvPr/>
          </p:nvSpPr>
          <p:spPr>
            <a:xfrm>
              <a:off x="7770607" y="1045648"/>
              <a:ext cx="1943100" cy="362381"/>
            </a:xfrm>
            <a:prstGeom prst="wedgeRectCallout">
              <a:avLst>
                <a:gd name="adj1" fmla="val -37054"/>
                <a:gd name="adj2" fmla="val 75823"/>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a:cs typeface="+mn-cs"/>
                </a:rPr>
                <a:t>「記録」「報告」の詳細を記載</a:t>
              </a:r>
              <a:endParaRPr kumimoji="1" lang="ja-JP" altLang="en-US" sz="105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18" name="四角形吹き出し 17"/>
            <p:cNvSpPr/>
            <p:nvPr/>
          </p:nvSpPr>
          <p:spPr>
            <a:xfrm>
              <a:off x="5130870" y="3184867"/>
              <a:ext cx="1613052" cy="537090"/>
            </a:xfrm>
            <a:prstGeom prst="wedgeRectCallout">
              <a:avLst>
                <a:gd name="adj1" fmla="val -4292"/>
                <a:gd name="adj2" fmla="val -111040"/>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旧様式のレビューに</a:t>
              </a:r>
              <a:endParaRPr kumimoji="1" lang="en-US" altLang="ja-JP" sz="105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採用した研究を記載</a:t>
              </a:r>
              <a:endParaRPr kumimoji="1" lang="en-US" altLang="ja-JP" sz="105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（先行研究）</a:t>
              </a:r>
              <a:endPar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9" name="四角形吹き出し 18"/>
            <p:cNvSpPr/>
            <p:nvPr/>
          </p:nvSpPr>
          <p:spPr>
            <a:xfrm>
              <a:off x="9776599" y="1022692"/>
              <a:ext cx="1650420" cy="462043"/>
            </a:xfrm>
            <a:prstGeom prst="wedgeRectCallout">
              <a:avLst>
                <a:gd name="adj1" fmla="val 15356"/>
                <a:gd name="adj2" fmla="val 62549"/>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Ｐゴシック"/>
                  <a:ea typeface="ＭＳ Ｐゴシック"/>
                  <a:cs typeface="+mn-cs"/>
                </a:rPr>
                <a:t>他の方法による</a:t>
              </a:r>
              <a:endParaRPr kumimoji="1" lang="en-US" altLang="ja-JP" sz="105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新たな研究の特定を記載</a:t>
              </a:r>
              <a:endParaRPr kumimoji="1" lang="ja-JP" altLang="en-US" sz="105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grpSp>
      <p:sp>
        <p:nvSpPr>
          <p:cNvPr id="20"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25" name="図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403" y="6589464"/>
            <a:ext cx="4553615" cy="252978"/>
          </a:xfrm>
          <a:prstGeom prst="rect">
            <a:avLst/>
          </a:prstGeom>
        </p:spPr>
      </p:pic>
      <p:pic>
        <p:nvPicPr>
          <p:cNvPr id="27" name="図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81587" y="6055497"/>
            <a:ext cx="4909162" cy="389183"/>
          </a:xfrm>
          <a:prstGeom prst="rect">
            <a:avLst/>
          </a:prstGeom>
        </p:spPr>
      </p:pic>
      <p:pic>
        <p:nvPicPr>
          <p:cNvPr id="28" name="図 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89955" y="6378743"/>
            <a:ext cx="4573023" cy="242702"/>
          </a:xfrm>
          <a:prstGeom prst="rect">
            <a:avLst/>
          </a:prstGeom>
        </p:spPr>
      </p:pic>
      <p:pic>
        <p:nvPicPr>
          <p:cNvPr id="23"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152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p:cNvGrpSpPr>
          <p:nvPr/>
        </p:nvGrpSpPr>
        <p:grpSpPr bwMode="auto">
          <a:xfrm>
            <a:off x="0" y="521872"/>
            <a:ext cx="12204000" cy="71437"/>
            <a:chOff x="0" y="288000"/>
            <a:chExt cx="9144000" cy="72000"/>
          </a:xfrm>
        </p:grpSpPr>
        <p:cxnSp>
          <p:nvCxnSpPr>
            <p:cNvPr id="5" name="直線コネクタ 4"/>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1342040" y="134285"/>
            <a:ext cx="9529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＜改正箇所＞　別紙様式（</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Ⅴ</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）－７　　採用文献リスト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8" name="テキスト ボックス 7"/>
          <p:cNvSpPr txBox="1"/>
          <p:nvPr/>
        </p:nvSpPr>
        <p:spPr>
          <a:xfrm>
            <a:off x="821256" y="3571340"/>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新様式・</a:t>
            </a:r>
            <a:r>
              <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a:t>
            </a:r>
            <a:endPar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0" name="テキスト ボックス 9"/>
          <p:cNvSpPr txBox="1"/>
          <p:nvPr/>
        </p:nvSpPr>
        <p:spPr>
          <a:xfrm>
            <a:off x="821256" y="607081"/>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旧</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様式</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255" y="932887"/>
            <a:ext cx="11277583" cy="2369912"/>
          </a:xfrm>
          <a:prstGeom prst="rect">
            <a:avLst/>
          </a:prstGeom>
          <a:ln>
            <a:solidFill>
              <a:schemeClr val="tx1"/>
            </a:solidFill>
          </a:ln>
        </p:spPr>
      </p:pic>
      <p:grpSp>
        <p:nvGrpSpPr>
          <p:cNvPr id="12" name="グループ化 11"/>
          <p:cNvGrpSpPr/>
          <p:nvPr/>
        </p:nvGrpSpPr>
        <p:grpSpPr>
          <a:xfrm>
            <a:off x="821256" y="3946309"/>
            <a:ext cx="11292520" cy="2672975"/>
            <a:chOff x="687906" y="4285861"/>
            <a:chExt cx="10166349" cy="1868257"/>
          </a:xfrm>
        </p:grpSpPr>
        <p:pic>
          <p:nvPicPr>
            <p:cNvPr id="3" name="図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7906" y="4285861"/>
              <a:ext cx="10166349" cy="1868257"/>
            </a:xfrm>
            <a:prstGeom prst="rect">
              <a:avLst/>
            </a:prstGeom>
            <a:ln>
              <a:solidFill>
                <a:schemeClr val="tx1"/>
              </a:solidFill>
            </a:ln>
          </p:spPr>
        </p:pic>
        <p:sp>
          <p:nvSpPr>
            <p:cNvPr id="11" name="正方形/長方形 10"/>
            <p:cNvSpPr/>
            <p:nvPr/>
          </p:nvSpPr>
          <p:spPr>
            <a:xfrm>
              <a:off x="9982200" y="4822883"/>
              <a:ext cx="684000" cy="1116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grpSp>
      <p:sp>
        <p:nvSpPr>
          <p:cNvPr id="15" name="四角形吹き出し 14"/>
          <p:cNvSpPr/>
          <p:nvPr/>
        </p:nvSpPr>
        <p:spPr>
          <a:xfrm>
            <a:off x="9282023" y="3571340"/>
            <a:ext cx="2493034" cy="914400"/>
          </a:xfrm>
          <a:prstGeom prst="wedgeRectCallout">
            <a:avLst>
              <a:gd name="adj1" fmla="val 35607"/>
              <a:gd name="adj2" fmla="val 75389"/>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black"/>
                </a:solidFill>
                <a:effectLst/>
                <a:uLnTx/>
                <a:uFillTx/>
                <a:latin typeface="ＭＳ Ｐゴシック"/>
                <a:ea typeface="ＭＳ Ｐゴシック"/>
                <a:cs typeface="+mn-cs"/>
              </a:rPr>
              <a:t>資金源（主な資金源）</a:t>
            </a:r>
            <a:endParaRPr kumimoji="1" lang="en-US" altLang="ja-JP" sz="1800" b="1" i="0" u="sng"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チェックリスト項目</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#10b</a:t>
            </a:r>
            <a:endPar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6" name="スライド番号プレースホルダー 3"/>
          <p:cNvSpPr>
            <a:spLocks noGrp="1"/>
          </p:cNvSpPr>
          <p:nvPr>
            <p:ph type="sldNum" sz="quarter" idx="4294967295"/>
          </p:nvPr>
        </p:nvSpPr>
        <p:spPr>
          <a:xfrm>
            <a:off x="9347200" y="6542328"/>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1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132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グループ化 52"/>
          <p:cNvGrpSpPr>
            <a:grpSpLocks/>
          </p:cNvGrpSpPr>
          <p:nvPr/>
        </p:nvGrpSpPr>
        <p:grpSpPr bwMode="auto">
          <a:xfrm>
            <a:off x="0" y="653790"/>
            <a:ext cx="12204000" cy="71437"/>
            <a:chOff x="0" y="288000"/>
            <a:chExt cx="9144000" cy="72000"/>
          </a:xfrm>
        </p:grpSpPr>
        <p:cxnSp>
          <p:nvCxnSpPr>
            <p:cNvPr id="55" name="直線コネクタ 54"/>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p:cNvSpPr txBox="1"/>
          <p:nvPr/>
        </p:nvSpPr>
        <p:spPr>
          <a:xfrm>
            <a:off x="2161849" y="33326"/>
            <a:ext cx="8151595" cy="523220"/>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2800" b="1" i="0" u="none" strike="noStrike" kern="0" cap="none" spc="0" normalizeH="0" baseline="0" noProof="0" dirty="0">
                <a:ln>
                  <a:noFill/>
                </a:ln>
                <a:solidFill>
                  <a:prstClr val="black"/>
                </a:solidFill>
                <a:effectLst/>
                <a:uLnTx/>
                <a:uFillTx/>
                <a:latin typeface="ＭＳ Ｐゴシック"/>
                <a:ea typeface="ＭＳ Ｐゴシック"/>
                <a:cs typeface="+mn-cs"/>
              </a:rPr>
              <a:t>いわゆる「健康食品」と「保健機能食品」の関係</a:t>
            </a:r>
          </a:p>
        </p:txBody>
      </p:sp>
      <p:pic>
        <p:nvPicPr>
          <p:cNvPr id="3" name="図 2"/>
          <p:cNvPicPr>
            <a:picLocks noChangeAspect="1"/>
          </p:cNvPicPr>
          <p:nvPr/>
        </p:nvPicPr>
        <p:blipFill>
          <a:blip r:embed="rId4"/>
          <a:stretch>
            <a:fillRect/>
          </a:stretch>
        </p:blipFill>
        <p:spPr>
          <a:xfrm>
            <a:off x="1703513" y="2314364"/>
            <a:ext cx="9029700" cy="4114800"/>
          </a:xfrm>
          <a:prstGeom prst="rect">
            <a:avLst/>
          </a:prstGeom>
        </p:spPr>
      </p:pic>
      <p:sp>
        <p:nvSpPr>
          <p:cNvPr id="36" name="テキスト ボックス 35"/>
          <p:cNvSpPr txBox="1"/>
          <p:nvPr/>
        </p:nvSpPr>
        <p:spPr>
          <a:xfrm>
            <a:off x="407368" y="841311"/>
            <a:ext cx="11377264" cy="1323439"/>
          </a:xfrm>
          <a:prstGeom prst="rect">
            <a:avLst/>
          </a:prstGeom>
          <a:solidFill>
            <a:schemeClr val="bg1"/>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rPr>
              <a:t>　　いわゆる「健康食品」と呼ばれるものについては法律上の定義がないが、医薬品以外で経口的に摂取される「健康の維持・増進に特別に役立つことをうたって販売されたり、そのような効果を期待して摂られている食品」のことをいう。「保健機能食品」である特定保健用食品、機能性表示食品、栄養機能食品も、この広義の「健康食品」に含まれる。</a:t>
            </a:r>
            <a:endParaRPr kumimoji="1" lang="en-US" altLang="ja-JP"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0" name="テキスト ボックス 9"/>
          <p:cNvSpPr txBox="1"/>
          <p:nvPr/>
        </p:nvSpPr>
        <p:spPr bwMode="auto">
          <a:xfrm>
            <a:off x="203684" y="6408434"/>
            <a:ext cx="11784632" cy="203133"/>
          </a:xfrm>
          <a:prstGeom prst="rect">
            <a:avLst/>
          </a:prstGeom>
          <a:noFill/>
          <a:ln w="9525">
            <a:noFill/>
            <a:miter lim="800000"/>
            <a:headEnd/>
            <a:tailEnd/>
          </a:ln>
        </p:spPr>
        <p:txBody>
          <a:bodyPr vert="horz" wrap="square" rtlCol="0" anchor="ctr" anchorCtr="1">
            <a:spAutoFit/>
          </a:bodyPr>
          <a:lstStyle/>
          <a:p>
            <a:pPr marL="0" marR="0" lvl="0" indent="0" algn="l" defTabSz="914377" rtl="0" eaLnBrk="1" fontAlgn="auto" latinLnBrk="0" hangingPunct="1">
              <a:lnSpc>
                <a:spcPct val="60000"/>
              </a:lnSpc>
              <a:spcBef>
                <a:spcPct val="500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（図：厚生労働省ウェブサイト（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https://www.mhlw.go.jp/stf/seisakunitsuite/bunya/kenkou_iryou/shokuhin/hokenkinou/index.html</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a:t>
            </a:r>
          </a:p>
        </p:txBody>
      </p:sp>
      <p:sp>
        <p:nvSpPr>
          <p:cNvPr id="12" name="スライド番号プレースホルダー 3"/>
          <p:cNvSpPr>
            <a:spLocks noGrp="1"/>
          </p:cNvSpPr>
          <p:nvPr>
            <p:ph type="sldNum" sz="quarter" idx="4"/>
          </p:nvPr>
        </p:nvSpPr>
        <p:spPr>
          <a:xfrm>
            <a:off x="9347200" y="6492900"/>
            <a:ext cx="28448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2714971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p:cNvGrpSpPr>
          <p:nvPr/>
        </p:nvGrpSpPr>
        <p:grpSpPr bwMode="auto">
          <a:xfrm>
            <a:off x="0" y="521872"/>
            <a:ext cx="12204000" cy="71437"/>
            <a:chOff x="0" y="288000"/>
            <a:chExt cx="9144000" cy="72000"/>
          </a:xfrm>
        </p:grpSpPr>
        <p:cxnSp>
          <p:nvCxnSpPr>
            <p:cNvPr id="5" name="直線コネクタ 4"/>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71120" y="134285"/>
            <a:ext cx="119583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＜改正箇所＞　別紙様式（</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Ⅴ</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a:cs typeface="+mn-cs"/>
              </a:rPr>
              <a:t>13a</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　　エビデンス総体の質評価シート（連続変数を指標とした場合）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12" name="テキスト ボックス 11"/>
          <p:cNvSpPr txBox="1"/>
          <p:nvPr/>
        </p:nvSpPr>
        <p:spPr>
          <a:xfrm>
            <a:off x="2171699" y="671832"/>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旧</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様式</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71699" y="1058511"/>
            <a:ext cx="7914465" cy="2429243"/>
          </a:xfrm>
          <a:prstGeom prst="rect">
            <a:avLst/>
          </a:prstGeom>
          <a:ln>
            <a:solidFill>
              <a:schemeClr val="tx1"/>
            </a:solidFill>
          </a:ln>
        </p:spPr>
      </p:pic>
      <p:grpSp>
        <p:nvGrpSpPr>
          <p:cNvPr id="17" name="グループ化 16"/>
          <p:cNvGrpSpPr/>
          <p:nvPr/>
        </p:nvGrpSpPr>
        <p:grpSpPr>
          <a:xfrm>
            <a:off x="2171700" y="4015368"/>
            <a:ext cx="8048541" cy="2757666"/>
            <a:chOff x="2165340" y="3581304"/>
            <a:chExt cx="7914747" cy="2660094"/>
          </a:xfrm>
        </p:grpSpPr>
        <p:sp>
          <p:nvSpPr>
            <p:cNvPr id="11" name="テキスト ボックス 10"/>
            <p:cNvSpPr txBox="1"/>
            <p:nvPr/>
          </p:nvSpPr>
          <p:spPr>
            <a:xfrm>
              <a:off x="2165340" y="3581304"/>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新様式・</a:t>
              </a:r>
              <a:r>
                <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a:t>
              </a:r>
              <a:endPar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5340" y="3950636"/>
              <a:ext cx="7914747" cy="2290762"/>
            </a:xfrm>
            <a:prstGeom prst="rect">
              <a:avLst/>
            </a:prstGeom>
            <a:ln>
              <a:solidFill>
                <a:schemeClr val="tx1"/>
              </a:solidFill>
            </a:ln>
          </p:spPr>
        </p:pic>
        <p:sp>
          <p:nvSpPr>
            <p:cNvPr id="13" name="正方形/長方形 12"/>
            <p:cNvSpPr/>
            <p:nvPr/>
          </p:nvSpPr>
          <p:spPr>
            <a:xfrm>
              <a:off x="8868042" y="5325807"/>
              <a:ext cx="468000" cy="900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grpSp>
      <p:sp>
        <p:nvSpPr>
          <p:cNvPr id="18"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6" name="四角形吹き出し 15"/>
          <p:cNvSpPr/>
          <p:nvPr/>
        </p:nvSpPr>
        <p:spPr>
          <a:xfrm>
            <a:off x="9463618" y="4230032"/>
            <a:ext cx="2493034" cy="914400"/>
          </a:xfrm>
          <a:prstGeom prst="wedgeRectCallout">
            <a:avLst>
              <a:gd name="adj1" fmla="val -51382"/>
              <a:gd name="adj2" fmla="val 118752"/>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black"/>
                </a:solidFill>
                <a:effectLst/>
                <a:uLnTx/>
                <a:uFillTx/>
                <a:latin typeface="ＭＳ Ｐゴシック"/>
                <a:ea typeface="ＭＳ Ｐゴシック"/>
                <a:cs typeface="+mn-cs"/>
              </a:rPr>
              <a:t>エビデンスの確実性</a:t>
            </a:r>
            <a:endParaRPr kumimoji="1" lang="en-US" altLang="ja-JP" sz="1800" b="1" i="0" u="sng"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smtClean="0">
                <a:ln>
                  <a:noFill/>
                </a:ln>
                <a:solidFill>
                  <a:prstClr val="black"/>
                </a:solidFill>
                <a:effectLst/>
                <a:uLnTx/>
                <a:uFillTx/>
                <a:latin typeface="ＭＳ Ｐゴシック"/>
                <a:ea typeface="ＭＳ Ｐゴシック"/>
                <a:cs typeface="+mn-cs"/>
              </a:rPr>
              <a:t>（又は信頼性）**</a:t>
            </a:r>
            <a:endPar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998632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43428" y="1215846"/>
            <a:ext cx="11505141" cy="5401479"/>
          </a:xfrm>
          <a:prstGeom prst="rect">
            <a:avLst/>
          </a:prstGeom>
          <a:noFill/>
        </p:spPr>
        <p:txBody>
          <a:bodyPr wrap="square" rtlCol="0">
            <a:spAutoFit/>
          </a:bodyPr>
          <a:lstStyle/>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（１）システマティックレビューの「</a:t>
            </a:r>
            <a:r>
              <a:rPr kumimoji="1" lang="en-US" altLang="ja-JP"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PRISMA</a:t>
            </a: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声明（</a:t>
            </a:r>
            <a:r>
              <a:rPr kumimoji="1" lang="en-US" altLang="ja-JP"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2020</a:t>
            </a: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年）」</a:t>
            </a:r>
            <a:r>
              <a:rPr kumimoji="1" lang="ja-JP" altLang="en-US" sz="1600" b="1" i="0" u="none" strike="noStrike" kern="1200" cap="none" spc="0" normalizeH="0" baseline="0" noProof="0" dirty="0" err="1" smtClean="0">
                <a:ln>
                  <a:noFill/>
                </a:ln>
                <a:solidFill>
                  <a:prstClr val="white">
                    <a:lumMod val="75000"/>
                  </a:prstClr>
                </a:solidFill>
                <a:effectLst/>
                <a:uLnTx/>
                <a:uFillTx/>
                <a:latin typeface="ＭＳ Ｐゴシック"/>
                <a:ea typeface="ＭＳ Ｐゴシック"/>
                <a:cs typeface="+mn-cs"/>
              </a:rPr>
              <a:t>への</a:t>
            </a: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準拠（「</a:t>
            </a:r>
            <a:r>
              <a:rPr kumimoji="1" lang="en-US" altLang="ja-JP"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PRISMA</a:t>
            </a: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声明チェックリスト」（別紙５）の変更）</a:t>
            </a:r>
            <a:endParaRPr kumimoji="1" lang="en-US" altLang="ja-JP"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・システマティックレビュー報告</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のため</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の国際指針で</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ある</a:t>
            </a:r>
            <a:r>
              <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2009</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年）が</a:t>
            </a:r>
            <a:r>
              <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2020</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年）に更新されたことに</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伴い、機能性表示食品の科学的根拠の一つであるシステマティックレビュー（研究レビュー）の作成を</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2020</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年）に準拠することを原則とし、そのためのチェックリスト等を改正。</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（２）届出内容の責任の所在の明確化</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（「機能性</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表示食品の届出資料作成に当たっての</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チェックリスト」の（別紙様式２）変更）</a:t>
            </a: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・届出の内容、とりわけ科学的根拠の挙証責任を届出事業者全体で負っていることを確認するため、チェックリストに届出者（個人又は法人）の代表者の確認欄を追加。</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（３）その他技術的事項</a:t>
            </a:r>
            <a:endParaRPr kumimoji="1" lang="en-US" altLang="ja-JP"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①参照するガイドライン等の変更</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・厚生労働省が示す「生産・採取・漁獲等における衛生管理の指針」の廃止に伴い、</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CODEX</a:t>
            </a:r>
            <a:r>
              <a:rPr kumimoji="1" lang="ja-JP" altLang="en-US" sz="1600" b="0" i="0" u="none" strike="noStrike" kern="1200" cap="none" spc="0" normalizeH="0" baseline="0" noProof="0" dirty="0" smtClean="0">
                <a:ln>
                  <a:noFill/>
                </a:ln>
                <a:solidFill>
                  <a:prstClr val="white">
                    <a:lumMod val="75000"/>
                  </a:prstClr>
                </a:solidFill>
                <a:effectLst/>
                <a:uLnTx/>
                <a:uFillTx/>
                <a:latin typeface="Calibri"/>
                <a:ea typeface="ＭＳ Ｐゴシック"/>
                <a:cs typeface="+mn-cs"/>
              </a:rPr>
              <a:t>の</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GENERAL PRINCIPLES OF FOOD HYGIENE</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CXC 1-1969</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）の「</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SECTION2:PRIMARY PRODUCTION</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」を参照すること。</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a:t>
            </a:r>
            <a:r>
              <a:rPr kumimoji="1" lang="ja-JP" altLang="ja-JP" sz="1600" b="0" i="0" u="none" strike="noStrike" kern="1200" cap="none" spc="0" normalizeH="0" baseline="0" noProof="0" dirty="0" smtClean="0">
                <a:ln>
                  <a:noFill/>
                </a:ln>
                <a:solidFill>
                  <a:prstClr val="white">
                    <a:lumMod val="75000"/>
                  </a:prstClr>
                </a:solidFill>
                <a:effectLst/>
                <a:uLnTx/>
                <a:uFillTx/>
                <a:latin typeface="Calibri"/>
                <a:ea typeface="ＭＳ Ｐゴシック"/>
                <a:cs typeface="+mn-cs"/>
              </a:rPr>
              <a:t>軽症者が含まれたデータの取扱いについて</a:t>
            </a:r>
            <a:r>
              <a:rPr kumimoji="1" lang="ja-JP" altLang="en-US" sz="1600" b="0" i="0" u="none" strike="noStrike" kern="1200" cap="none" spc="0" normalizeH="0" baseline="0" noProof="0" dirty="0" smtClean="0">
                <a:ln>
                  <a:noFill/>
                </a:ln>
                <a:solidFill>
                  <a:prstClr val="white">
                    <a:lumMod val="75000"/>
                  </a:prstClr>
                </a:solidFill>
                <a:effectLst/>
                <a:uLnTx/>
                <a:uFillTx/>
                <a:latin typeface="Calibri"/>
                <a:ea typeface="ＭＳ Ｐゴシック"/>
                <a:cs typeface="+mn-cs"/>
              </a:rPr>
              <a:t>、</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「鼻アレルギー診療ガイドライン</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2016</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年版」が「</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2020</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年版」に更新されたことに伴い、</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アレルギー性鼻炎症状の重症度分類を変更すること。</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②研究</a:t>
            </a:r>
            <a:r>
              <a:rPr kumimoji="1" lang="ja-JP" altLang="en-US" sz="1600" b="1"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計画の事前登録について</a:t>
            </a:r>
            <a:endPar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・情報の開示日について現状と異なる記載があったため、特定保健用食品における研究計画の事前登録に準拠する旨の修正。　</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　　</a:t>
            </a:r>
            <a:r>
              <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情報開示日について、１年を超えない日に設定できる書きぶりになって</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いるが</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、実際にはそのようなシステムは存在しない</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p:txBody>
      </p:sp>
      <p:sp>
        <p:nvSpPr>
          <p:cNvPr id="6" name="正方形/長方形 5"/>
          <p:cNvSpPr/>
          <p:nvPr/>
        </p:nvSpPr>
        <p:spPr>
          <a:xfrm>
            <a:off x="-1" y="45721"/>
            <a:ext cx="12192002" cy="50202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「機能性</a:t>
            </a:r>
            <a:r>
              <a:rPr kumimoji="1" lang="ja-JP" altLang="en-US" sz="1690" b="1" i="0" u="none" strike="noStrike" kern="1200" cap="none" spc="0" normalizeH="0" baseline="0" noProof="0" dirty="0">
                <a:ln>
                  <a:noFill/>
                </a:ln>
                <a:solidFill>
                  <a:prstClr val="black"/>
                </a:solidFill>
                <a:effectLst/>
                <a:uLnTx/>
                <a:uFillTx/>
                <a:latin typeface="Calibri"/>
                <a:ea typeface="ＭＳ Ｐゴシック"/>
                <a:cs typeface="+mn-cs"/>
              </a:rPr>
              <a:t>表示食品の届出等に関する</a:t>
            </a: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ガイドライン」（</a:t>
            </a:r>
            <a:r>
              <a:rPr kumimoji="1" lang="ja-JP" altLang="en-US"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平成</a:t>
            </a:r>
            <a:r>
              <a:rPr kumimoji="1" lang="en-US" altLang="ja-JP"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27</a:t>
            </a:r>
            <a:r>
              <a:rPr kumimoji="1" lang="ja-JP" altLang="en-US"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年３月</a:t>
            </a:r>
            <a:r>
              <a:rPr kumimoji="1" lang="en-US" altLang="ja-JP"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30</a:t>
            </a:r>
            <a:r>
              <a:rPr kumimoji="1" lang="ja-JP" altLang="en-US"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日付け消食表第</a:t>
            </a:r>
            <a:r>
              <a:rPr kumimoji="1" lang="en-US" altLang="ja-JP"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141</a:t>
            </a: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号：課長通知）の一部改正について（概要）</a:t>
            </a:r>
            <a:endParaRPr kumimoji="1" lang="en-US" altLang="ja-JP" sz="1690" b="1" i="0" u="none" strike="noStrike" kern="1200" cap="none" spc="0" normalizeH="0" baseline="0" noProof="0" dirty="0" smtClean="0">
              <a:ln>
                <a:noFill/>
              </a:ln>
              <a:solidFill>
                <a:prstClr val="black"/>
              </a:solidFill>
              <a:effectLst/>
              <a:uLnTx/>
              <a:uFillTx/>
              <a:latin typeface="Calibri"/>
              <a:ea typeface="ＭＳ Ｐゴシック"/>
              <a:cs typeface="+mn-cs"/>
            </a:endParaRPr>
          </a:p>
        </p:txBody>
      </p:sp>
      <p:sp>
        <p:nvSpPr>
          <p:cNvPr id="2" name="テキスト ボックス 1"/>
          <p:cNvSpPr txBox="1"/>
          <p:nvPr/>
        </p:nvSpPr>
        <p:spPr>
          <a:xfrm>
            <a:off x="173099" y="628103"/>
            <a:ext cx="296454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smtClean="0">
                <a:ln>
                  <a:noFill/>
                </a:ln>
                <a:solidFill>
                  <a:prstClr val="black"/>
                </a:solidFill>
                <a:effectLst/>
                <a:uLnTx/>
                <a:uFillTx/>
                <a:latin typeface="Calibri"/>
                <a:ea typeface="ＭＳ Ｐゴシック"/>
                <a:cs typeface="+mn-cs"/>
              </a:rPr>
              <a:t>１．主な改正内容</a:t>
            </a:r>
            <a:endParaRPr kumimoji="1" lang="ja-JP" altLang="en-US" sz="2200" b="0" i="0" u="none" strike="sngStrike" kern="1200" cap="none" spc="0" normalizeH="0" baseline="0" noProof="0" dirty="0">
              <a:ln>
                <a:noFill/>
              </a:ln>
              <a:solidFill>
                <a:prstClr val="black"/>
              </a:solidFill>
              <a:effectLst/>
              <a:uLnTx/>
              <a:uFillTx/>
              <a:latin typeface="Calibri"/>
              <a:ea typeface="ＭＳ Ｐゴシック"/>
              <a:cs typeface="+mn-cs"/>
            </a:endParaRPr>
          </a:p>
        </p:txBody>
      </p:sp>
      <p:grpSp>
        <p:nvGrpSpPr>
          <p:cNvPr id="5" name="グループ化 4"/>
          <p:cNvGrpSpPr>
            <a:grpSpLocks/>
          </p:cNvGrpSpPr>
          <p:nvPr/>
        </p:nvGrpSpPr>
        <p:grpSpPr bwMode="auto">
          <a:xfrm>
            <a:off x="0" y="511712"/>
            <a:ext cx="12204000" cy="71437"/>
            <a:chOff x="0" y="288000"/>
            <a:chExt cx="9144000" cy="72000"/>
          </a:xfrm>
        </p:grpSpPr>
        <p:cxnSp>
          <p:nvCxnSpPr>
            <p:cNvPr id="7" name="直線コネクタ 6"/>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1"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2111228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p:cNvGrpSpPr>
          <p:nvPr/>
        </p:nvGrpSpPr>
        <p:grpSpPr bwMode="auto">
          <a:xfrm>
            <a:off x="0" y="521872"/>
            <a:ext cx="12204000" cy="71437"/>
            <a:chOff x="0" y="288000"/>
            <a:chExt cx="9144000" cy="72000"/>
          </a:xfrm>
        </p:grpSpPr>
        <p:cxnSp>
          <p:nvCxnSpPr>
            <p:cNvPr id="5" name="直線コネクタ 4"/>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1342040" y="134285"/>
            <a:ext cx="95199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＜改正箇所＞　別紙様式２　　機能性表示食品の届出資料作成に当たってのチェックリスト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grpSp>
        <p:nvGrpSpPr>
          <p:cNvPr id="10" name="グループ化 9"/>
          <p:cNvGrpSpPr/>
          <p:nvPr/>
        </p:nvGrpSpPr>
        <p:grpSpPr>
          <a:xfrm>
            <a:off x="579120" y="2244090"/>
            <a:ext cx="10900221" cy="2957830"/>
            <a:chOff x="579120" y="1878330"/>
            <a:chExt cx="10900221" cy="2957830"/>
          </a:xfrm>
        </p:grpSpPr>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9120" y="1878330"/>
              <a:ext cx="4947920" cy="2957830"/>
            </a:xfrm>
            <a:prstGeom prst="rect">
              <a:avLst/>
            </a:prstGeom>
            <a:ln>
              <a:solidFill>
                <a:schemeClr val="tx1"/>
              </a:solidFill>
            </a:ln>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0947" y="1878330"/>
              <a:ext cx="5168394" cy="2947670"/>
            </a:xfrm>
            <a:prstGeom prst="rect">
              <a:avLst/>
            </a:prstGeom>
            <a:ln>
              <a:solidFill>
                <a:schemeClr val="tx1"/>
              </a:solidFill>
            </a:ln>
          </p:spPr>
        </p:pic>
        <p:sp>
          <p:nvSpPr>
            <p:cNvPr id="8" name="正方形/長方形 7"/>
            <p:cNvSpPr/>
            <p:nvPr/>
          </p:nvSpPr>
          <p:spPr bwMode="auto">
            <a:xfrm>
              <a:off x="6310947" y="4033520"/>
              <a:ext cx="5168394" cy="497840"/>
            </a:xfrm>
            <a:prstGeom prst="rect">
              <a:avLst/>
            </a:prstGeom>
            <a:noFill/>
            <a:ln w="57150">
              <a:solidFill>
                <a:srgbClr val="FF0000"/>
              </a:solidFill>
              <a:miter lim="800000"/>
              <a:headEnd/>
              <a:tailEn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smtClean="0">
                <a:ln>
                  <a:noFill/>
                </a:ln>
                <a:solidFill>
                  <a:prstClr val="white"/>
                </a:solidFill>
                <a:effectLst/>
                <a:uLnTx/>
                <a:uFillTx/>
                <a:latin typeface="ＭＳ ゴシック" pitchFamily="49" charset="-128"/>
                <a:ea typeface="ＭＳ ゴシック" pitchFamily="49" charset="-128"/>
                <a:cs typeface="+mn-cs"/>
              </a:endParaRPr>
            </a:p>
          </p:txBody>
        </p:sp>
      </p:grpSp>
      <p:cxnSp>
        <p:nvCxnSpPr>
          <p:cNvPr id="12" name="直線矢印コネクタ 11"/>
          <p:cNvCxnSpPr/>
          <p:nvPr/>
        </p:nvCxnSpPr>
        <p:spPr bwMode="auto">
          <a:xfrm flipV="1">
            <a:off x="11043920" y="4954236"/>
            <a:ext cx="0" cy="475014"/>
          </a:xfrm>
          <a:prstGeom prst="straightConnector1">
            <a:avLst/>
          </a:prstGeom>
          <a:noFill/>
          <a:ln w="57150" cap="flat" cmpd="sng" algn="ctr">
            <a:solidFill>
              <a:srgbClr val="FF0000"/>
            </a:solidFill>
            <a:prstDash val="solid"/>
            <a:round/>
            <a:headEnd type="none" w="med" len="med"/>
            <a:tailEnd type="triangle"/>
          </a:ln>
          <a:effectLst/>
        </p:spPr>
      </p:cxnSp>
      <p:sp>
        <p:nvSpPr>
          <p:cNvPr id="18" name="テキスト ボックス 17"/>
          <p:cNvSpPr txBox="1"/>
          <p:nvPr/>
        </p:nvSpPr>
        <p:spPr bwMode="auto">
          <a:xfrm>
            <a:off x="9951720" y="5591141"/>
            <a:ext cx="2184400" cy="267061"/>
          </a:xfrm>
          <a:prstGeom prst="rect">
            <a:avLst/>
          </a:prstGeom>
          <a:noFill/>
          <a:ln w="9525">
            <a:noFill/>
            <a:miter lim="800000"/>
            <a:headEnd/>
            <a:tailEnd/>
          </a:ln>
        </p:spPr>
        <p:txBody>
          <a:bodyPr vert="horz" wrap="square" rtlCol="0" anchor="ctr" anchorCtr="1">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を記入</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21" name="テキスト ボックス 20"/>
          <p:cNvSpPr txBox="1"/>
          <p:nvPr/>
        </p:nvSpPr>
        <p:spPr>
          <a:xfrm>
            <a:off x="6310947" y="1715623"/>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新様式・</a:t>
            </a:r>
            <a:r>
              <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　及び　新様式・</a:t>
            </a:r>
            <a:r>
              <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2009</a:t>
            </a: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a:t>
            </a:r>
            <a:endPar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22" name="テキスト ボックス 21"/>
          <p:cNvSpPr txBox="1"/>
          <p:nvPr/>
        </p:nvSpPr>
        <p:spPr>
          <a:xfrm>
            <a:off x="579120" y="1700349"/>
            <a:ext cx="4965894"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旧</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様式</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16"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21</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1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329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43428" y="1215846"/>
            <a:ext cx="11505141" cy="5401479"/>
          </a:xfrm>
          <a:prstGeom prst="rect">
            <a:avLst/>
          </a:prstGeom>
          <a:noFill/>
        </p:spPr>
        <p:txBody>
          <a:bodyPr wrap="square" rtlCol="0">
            <a:spAutoFit/>
          </a:bodyPr>
          <a:lstStyle/>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（１）システマティックレビューの「</a:t>
            </a:r>
            <a:r>
              <a:rPr kumimoji="1" lang="en-US" altLang="ja-JP"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PRISMA</a:t>
            </a: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声明（</a:t>
            </a:r>
            <a:r>
              <a:rPr kumimoji="1" lang="en-US" altLang="ja-JP"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2020</a:t>
            </a: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年）」</a:t>
            </a:r>
            <a:r>
              <a:rPr kumimoji="1" lang="ja-JP" altLang="en-US" sz="1600" b="1" i="0" u="none" strike="noStrike" kern="1200" cap="none" spc="0" normalizeH="0" baseline="0" noProof="0" dirty="0" err="1" smtClean="0">
                <a:ln>
                  <a:noFill/>
                </a:ln>
                <a:solidFill>
                  <a:prstClr val="white">
                    <a:lumMod val="75000"/>
                  </a:prstClr>
                </a:solidFill>
                <a:effectLst/>
                <a:uLnTx/>
                <a:uFillTx/>
                <a:latin typeface="ＭＳ Ｐゴシック"/>
                <a:ea typeface="ＭＳ Ｐゴシック"/>
                <a:cs typeface="+mn-cs"/>
              </a:rPr>
              <a:t>への</a:t>
            </a: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準拠（「</a:t>
            </a:r>
            <a:r>
              <a:rPr kumimoji="1" lang="en-US" altLang="ja-JP"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PRISMA</a:t>
            </a: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声明チェックリスト」（別紙５）の変更）</a:t>
            </a:r>
            <a:endParaRPr kumimoji="1" lang="en-US" altLang="ja-JP"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　・システマティックレビュー報告</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のため</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の国際指針で</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ある</a:t>
            </a:r>
            <a:r>
              <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2009</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年）が</a:t>
            </a:r>
            <a:r>
              <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2020</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年）に更新されたことに</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伴い、機能性表示食品の科学的根拠の一つであるシステマティックレビュー（研究レビュー）の作成を</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2020</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年）に準拠することを原則とし、そのためのチェックリスト等を改正。</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（２）届出内容の責任の所在の明確化</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（「機能性</a:t>
            </a: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表示食品の届出資料作成に当たっての</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チェックリスト」の（別紙様式２）変更）</a:t>
            </a:r>
            <a:endParaRPr kumimoji="1" lang="en-US" altLang="ja-JP"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75000"/>
                  </a:prstClr>
                </a:solidFill>
                <a:effectLst/>
                <a:uLnTx/>
                <a:uFillTx/>
                <a:latin typeface="ＭＳ Ｐゴシック"/>
                <a:ea typeface="ＭＳ Ｐゴシック"/>
                <a:cs typeface="+mn-cs"/>
              </a:rPr>
              <a:t>　</a:t>
            </a:r>
            <a:r>
              <a:rPr kumimoji="1" lang="ja-JP" altLang="en-US"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rPr>
              <a:t>・届出の内容、とりわけ科学的根拠の挙証責任を届出事業者全体で負っていることを確認するため、チェックリストに届出者（個人又は法人）の代表者の確認欄を追加。</a:t>
            </a:r>
            <a:endParaRPr kumimoji="1" lang="en-US" altLang="ja-JP" sz="1600" b="0" i="0" u="none" strike="noStrike" kern="1200" cap="none" spc="0" normalizeH="0" baseline="0" noProof="0" dirty="0" smtClean="0">
              <a:ln>
                <a:noFill/>
              </a:ln>
              <a:solidFill>
                <a:prstClr val="white">
                  <a:lumMod val="75000"/>
                </a:prstClr>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（３）その他技術的事項</a:t>
            </a:r>
            <a:endParaRPr kumimoji="1" lang="en-US" altLang="ja-JP" sz="1600" b="1"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　①参照するガイドライン等の変更</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・厚生労働省が示す「生産・採取・漁獲等における衛生管理の指針」の廃止に伴い、</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CODEX</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a:cs typeface="+mn-cs"/>
              </a:rPr>
              <a:t>の</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GENERAL PRINCIPLES OF FOOD HYGIENE</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CXC 1-1969</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）の「</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SECTION2:PRIMARY PRODUCTION</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」を参照すること。</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a:t>
            </a:r>
            <a:r>
              <a:rPr kumimoji="1" lang="ja-JP" altLang="ja-JP" sz="1600" b="0" i="0" u="none" strike="noStrike" kern="1200" cap="none" spc="0" normalizeH="0" baseline="0" noProof="0" dirty="0" smtClean="0">
                <a:ln>
                  <a:noFill/>
                </a:ln>
                <a:solidFill>
                  <a:prstClr val="black"/>
                </a:solidFill>
                <a:effectLst/>
                <a:uLnTx/>
                <a:uFillTx/>
                <a:latin typeface="Calibri"/>
                <a:ea typeface="ＭＳ Ｐゴシック"/>
                <a:cs typeface="+mn-cs"/>
              </a:rPr>
              <a:t>軽症者が含まれたデータの取扱いについて</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a:cs typeface="+mn-cs"/>
              </a:rPr>
              <a:t>、</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「鼻アレルギー診療ガイドライン</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2016</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年版」が「</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年版」に更新されたことに伴い、</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アレルギー性鼻炎症状の重症度分類を変更すること。</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　②研究</a:t>
            </a:r>
            <a:r>
              <a:rPr kumimoji="1" lang="ja-JP" altLang="en-US" sz="1600" b="1" i="0" u="none" strike="noStrike" kern="1200" cap="none" spc="0" normalizeH="0" baseline="0" noProof="0" dirty="0">
                <a:ln>
                  <a:noFill/>
                </a:ln>
                <a:solidFill>
                  <a:prstClr val="black"/>
                </a:solidFill>
                <a:effectLst/>
                <a:uLnTx/>
                <a:uFillTx/>
                <a:latin typeface="ＭＳ Ｐゴシック"/>
                <a:ea typeface="ＭＳ Ｐゴシック"/>
                <a:cs typeface="+mn-cs"/>
              </a:rPr>
              <a:t>計画の事前登録について</a:t>
            </a: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・情報の開示日について現状と異なる記載があったため、特定保健用食品における研究計画の事前登録に準拠する旨の修正。　</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情報開示日について、１年を超えない日に設定できる書きぶりになって</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いるが</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、実際にはそのようなシステムは存在しない</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p:txBody>
      </p:sp>
      <p:sp>
        <p:nvSpPr>
          <p:cNvPr id="6" name="正方形/長方形 5"/>
          <p:cNvSpPr/>
          <p:nvPr/>
        </p:nvSpPr>
        <p:spPr>
          <a:xfrm>
            <a:off x="-1" y="45721"/>
            <a:ext cx="12192002" cy="50202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「機能性</a:t>
            </a:r>
            <a:r>
              <a:rPr kumimoji="1" lang="ja-JP" altLang="en-US" sz="1690" b="1" i="0" u="none" strike="noStrike" kern="1200" cap="none" spc="0" normalizeH="0" baseline="0" noProof="0" dirty="0">
                <a:ln>
                  <a:noFill/>
                </a:ln>
                <a:solidFill>
                  <a:prstClr val="black"/>
                </a:solidFill>
                <a:effectLst/>
                <a:uLnTx/>
                <a:uFillTx/>
                <a:latin typeface="Calibri"/>
                <a:ea typeface="ＭＳ Ｐゴシック"/>
                <a:cs typeface="+mn-cs"/>
              </a:rPr>
              <a:t>表示食品の届出等に関する</a:t>
            </a: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ガイドライン」（平成</a:t>
            </a:r>
            <a:r>
              <a:rPr kumimoji="1" lang="en-US" altLang="ja-JP"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27</a:t>
            </a:r>
            <a:r>
              <a:rPr kumimoji="1" lang="ja-JP" altLang="en-US"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年３月</a:t>
            </a:r>
            <a:r>
              <a:rPr kumimoji="1" lang="en-US" altLang="ja-JP"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30</a:t>
            </a:r>
            <a:r>
              <a:rPr kumimoji="1" lang="ja-JP" altLang="en-US"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日付け消食表第</a:t>
            </a:r>
            <a:r>
              <a:rPr kumimoji="1" lang="en-US" altLang="ja-JP" sz="1690" b="1" i="0" u="none" strike="noStrike" kern="1200" cap="none" spc="0" normalizeH="0" baseline="0" noProof="0" dirty="0" smtClean="0">
                <a:ln>
                  <a:noFill/>
                </a:ln>
                <a:solidFill>
                  <a:prstClr val="black"/>
                </a:solidFill>
                <a:effectLst/>
                <a:uLnTx/>
                <a:uFillTx/>
                <a:latin typeface="ＭＳ Ｐゴシック"/>
                <a:ea typeface="ＭＳ Ｐゴシック"/>
                <a:cs typeface="+mn-cs"/>
              </a:rPr>
              <a:t>141</a:t>
            </a: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号：課長通知）の一部改正について（概要）</a:t>
            </a:r>
            <a:endParaRPr kumimoji="1" lang="en-US" altLang="ja-JP" sz="1690" b="1" i="0" u="none" strike="noStrike" kern="1200" cap="none" spc="0" normalizeH="0" baseline="0" noProof="0" dirty="0" smtClean="0">
              <a:ln>
                <a:noFill/>
              </a:ln>
              <a:solidFill>
                <a:prstClr val="black"/>
              </a:solidFill>
              <a:effectLst/>
              <a:uLnTx/>
              <a:uFillTx/>
              <a:latin typeface="Calibri"/>
              <a:ea typeface="ＭＳ Ｐゴシック"/>
              <a:cs typeface="+mn-cs"/>
            </a:endParaRPr>
          </a:p>
        </p:txBody>
      </p:sp>
      <p:sp>
        <p:nvSpPr>
          <p:cNvPr id="2" name="テキスト ボックス 1"/>
          <p:cNvSpPr txBox="1"/>
          <p:nvPr/>
        </p:nvSpPr>
        <p:spPr>
          <a:xfrm>
            <a:off x="173099" y="628103"/>
            <a:ext cx="296454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smtClean="0">
                <a:ln>
                  <a:noFill/>
                </a:ln>
                <a:solidFill>
                  <a:prstClr val="black"/>
                </a:solidFill>
                <a:effectLst/>
                <a:uLnTx/>
                <a:uFillTx/>
                <a:latin typeface="Calibri"/>
                <a:ea typeface="ＭＳ Ｐゴシック"/>
                <a:cs typeface="+mn-cs"/>
              </a:rPr>
              <a:t>１．主な改正内容</a:t>
            </a:r>
            <a:endParaRPr kumimoji="1" lang="ja-JP" altLang="en-US" sz="2200" b="0" i="0" u="none" strike="sngStrike" kern="1200" cap="none" spc="0" normalizeH="0" baseline="0" noProof="0" dirty="0">
              <a:ln>
                <a:noFill/>
              </a:ln>
              <a:solidFill>
                <a:prstClr val="black"/>
              </a:solidFill>
              <a:effectLst/>
              <a:uLnTx/>
              <a:uFillTx/>
              <a:latin typeface="Calibri"/>
              <a:ea typeface="ＭＳ Ｐゴシック"/>
              <a:cs typeface="+mn-cs"/>
            </a:endParaRPr>
          </a:p>
        </p:txBody>
      </p:sp>
      <p:grpSp>
        <p:nvGrpSpPr>
          <p:cNvPr id="5" name="グループ化 4"/>
          <p:cNvGrpSpPr>
            <a:grpSpLocks/>
          </p:cNvGrpSpPr>
          <p:nvPr/>
        </p:nvGrpSpPr>
        <p:grpSpPr bwMode="auto">
          <a:xfrm>
            <a:off x="0" y="511712"/>
            <a:ext cx="12204000" cy="71437"/>
            <a:chOff x="0" y="288000"/>
            <a:chExt cx="9144000" cy="72000"/>
          </a:xfrm>
        </p:grpSpPr>
        <p:cxnSp>
          <p:nvCxnSpPr>
            <p:cNvPr id="7" name="直線コネクタ 6"/>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1"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3944531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8739" y="111177"/>
            <a:ext cx="3759091" cy="39188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smtClean="0">
                <a:ln>
                  <a:noFill/>
                </a:ln>
                <a:solidFill>
                  <a:prstClr val="black"/>
                </a:solidFill>
                <a:effectLst/>
                <a:uLnTx/>
                <a:uFillTx/>
                <a:latin typeface="Calibri"/>
                <a:ea typeface="ＭＳ Ｐゴシック"/>
                <a:cs typeface="+mn-cs"/>
              </a:rPr>
              <a:t>２</a:t>
            </a:r>
            <a:r>
              <a:rPr kumimoji="1" lang="ja-JP" altLang="en-US" sz="22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ja-JP" altLang="en-US" sz="2200" b="0" i="0" u="none" strike="noStrike" kern="1200" cap="none" spc="0" normalizeH="0" baseline="0" noProof="0" dirty="0" smtClean="0">
                <a:ln>
                  <a:noFill/>
                </a:ln>
                <a:solidFill>
                  <a:prstClr val="black"/>
                </a:solidFill>
                <a:effectLst/>
                <a:uLnTx/>
                <a:uFillTx/>
                <a:latin typeface="Calibri"/>
                <a:ea typeface="ＭＳ Ｐゴシック"/>
                <a:cs typeface="+mn-cs"/>
              </a:rPr>
              <a:t>施行期日（経過措置）</a:t>
            </a:r>
            <a:endParaRPr kumimoji="1" lang="ja-JP" altLang="en-US" sz="22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8" name="テキスト ボックス 7"/>
          <p:cNvSpPr txBox="1"/>
          <p:nvPr/>
        </p:nvSpPr>
        <p:spPr>
          <a:xfrm>
            <a:off x="170329" y="629448"/>
            <a:ext cx="11912814" cy="2157001"/>
          </a:xfrm>
          <a:prstGeom prst="rect">
            <a:avLst/>
          </a:prstGeom>
          <a:noFill/>
          <a:ln>
            <a:solidFill>
              <a:schemeClr val="tx1"/>
            </a:solidFill>
          </a:ln>
        </p:spPr>
        <p:txBody>
          <a:bodyPr wrap="square" rtlCol="0">
            <a:spAutoFit/>
          </a:bodyPr>
          <a:lstStyle/>
          <a:p>
            <a:pPr marL="358775" marR="0" lvl="0" indent="-274638" algn="l" defTabSz="914400" rtl="0" eaLnBrk="1" fontAlgn="auto" latinLnBrk="0" hangingPunct="1">
              <a:lnSpc>
                <a:spcPts val="23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（１）　１．主な</a:t>
            </a:r>
            <a:r>
              <a:rPr kumimoji="1" lang="ja-JP" altLang="en-US" sz="1600" b="1" i="0" u="none" strike="noStrike" kern="1200" cap="none" spc="0" normalizeH="0" baseline="0" noProof="0" dirty="0">
                <a:ln>
                  <a:noFill/>
                </a:ln>
                <a:solidFill>
                  <a:prstClr val="black"/>
                </a:solidFill>
                <a:effectLst/>
                <a:uLnTx/>
                <a:uFillTx/>
                <a:latin typeface="ＭＳ Ｐゴシック"/>
                <a:ea typeface="ＭＳ Ｐゴシック"/>
                <a:cs typeface="+mn-cs"/>
              </a:rPr>
              <a:t>改正</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内容の（１）（システマティックレビューの</a:t>
            </a:r>
            <a:r>
              <a:rPr kumimoji="1" lang="en-US" altLang="ja-JP"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1600" b="1" i="0" u="none" strike="noStrike" kern="1200" cap="none" spc="0" normalizeH="0" baseline="0" noProof="0" dirty="0">
                <a:ln>
                  <a:noFill/>
                </a:ln>
                <a:solidFill>
                  <a:prstClr val="black"/>
                </a:solidFill>
                <a:effectLst/>
                <a:uLnTx/>
                <a:uFillTx/>
                <a:latin typeface="ＭＳ Ｐゴシック"/>
                <a:ea typeface="ＭＳ Ｐゴシック"/>
                <a:cs typeface="+mn-cs"/>
              </a:rPr>
              <a:t>声明（</a:t>
            </a:r>
            <a:r>
              <a:rPr kumimoji="1" lang="en-US" altLang="ja-JP" sz="1600" b="1" i="0" u="none" strike="noStrike" kern="1200" cap="none" spc="0" normalizeH="0" baseline="0" noProof="0" dirty="0">
                <a:ln>
                  <a:noFill/>
                </a:ln>
                <a:solidFill>
                  <a:prstClr val="black"/>
                </a:solidFill>
                <a:effectLst/>
                <a:uLnTx/>
                <a:uFillTx/>
                <a:latin typeface="ＭＳ Ｐゴシック"/>
                <a:ea typeface="ＭＳ Ｐゴシック"/>
                <a:cs typeface="+mn-cs"/>
              </a:rPr>
              <a:t>2020</a:t>
            </a:r>
            <a:r>
              <a:rPr kumimoji="1" lang="ja-JP" altLang="en-US" sz="1600" b="1" i="0" u="none" strike="noStrike" kern="1200" cap="none" spc="0" normalizeH="0" baseline="0" noProof="0" dirty="0">
                <a:ln>
                  <a:noFill/>
                </a:ln>
                <a:solidFill>
                  <a:prstClr val="black"/>
                </a:solidFill>
                <a:effectLst/>
                <a:uLnTx/>
                <a:uFillTx/>
                <a:latin typeface="ＭＳ Ｐゴシック"/>
                <a:ea typeface="ＭＳ Ｐゴシック"/>
                <a:cs typeface="+mn-cs"/>
              </a:rPr>
              <a:t>年</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）へ</a:t>
            </a:r>
            <a:r>
              <a:rPr kumimoji="1" lang="ja-JP" altLang="en-US" sz="1600" b="1" i="0" u="none" strike="noStrike" kern="1200" cap="none" spc="0" normalizeH="0" baseline="0" noProof="0" dirty="0">
                <a:ln>
                  <a:noFill/>
                </a:ln>
                <a:solidFill>
                  <a:prstClr val="black"/>
                </a:solidFill>
                <a:effectLst/>
                <a:uLnTx/>
                <a:uFillTx/>
                <a:latin typeface="ＭＳ Ｐゴシック"/>
                <a:ea typeface="ＭＳ Ｐゴシック"/>
                <a:cs typeface="+mn-cs"/>
              </a:rPr>
              <a:t>の</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準拠）については、対応に一定の準備期間が必要となることから、　経過期間を設ける。</a:t>
            </a:r>
            <a:endParaRPr kumimoji="1" lang="en-US" altLang="ja-JP" sz="1600" b="1"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717550" marR="0" lvl="0" indent="-633413"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①新規届出については、令和７年４月１日届出以降、</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年）に準拠することとし、届出の際は別紙様式２（新様式・</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準拠版）を用いること。なお、それまでの間は</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2009</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年</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に準拠して届出しても差し支えないが、その場合は、</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別紙様式２（新様式・</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2009</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を用いること。</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717550" marR="0" lvl="0" indent="-633413"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②既存</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の届出については、随時、</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2020</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年）に準拠した研究レビューの変更届出を行うこととする</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。変更届出</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の際</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は</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別紙様式２（新様式・</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2020</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準拠版）</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を</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用いること。</a:t>
            </a: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7" name="テキスト ボックス 6"/>
          <p:cNvSpPr txBox="1"/>
          <p:nvPr/>
        </p:nvSpPr>
        <p:spPr>
          <a:xfrm>
            <a:off x="170329" y="6115877"/>
            <a:ext cx="11912814" cy="584775"/>
          </a:xfrm>
          <a:prstGeom prst="rect">
            <a:avLst/>
          </a:prstGeom>
          <a:noFill/>
          <a:ln>
            <a:solidFill>
              <a:schemeClr val="tx1"/>
            </a:solidFill>
          </a:ln>
        </p:spPr>
        <p:txBody>
          <a:bodyPr wrap="square" rtlCol="0">
            <a:spAutoFit/>
          </a:bodyPr>
          <a:lstStyle/>
          <a:p>
            <a:pPr marL="358775" marR="0" lvl="0" indent="-35877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a:cs typeface="+mn-cs"/>
              </a:rPr>
              <a:t>（２）　１．主な改正内容の（２）「</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届出</a:t>
            </a:r>
            <a:r>
              <a:rPr kumimoji="1" lang="ja-JP" altLang="en-US" sz="1600" b="1" i="0" u="none" strike="noStrike" kern="1200" cap="none" spc="0" normalizeH="0" baseline="0" noProof="0" dirty="0">
                <a:ln>
                  <a:noFill/>
                </a:ln>
                <a:solidFill>
                  <a:prstClr val="black"/>
                </a:solidFill>
                <a:effectLst/>
                <a:uLnTx/>
                <a:uFillTx/>
                <a:latin typeface="ＭＳ Ｐゴシック"/>
                <a:ea typeface="ＭＳ Ｐゴシック"/>
                <a:cs typeface="+mn-cs"/>
              </a:rPr>
              <a:t>内容の責任の所在の</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明確化</a:t>
            </a:r>
            <a:r>
              <a:rPr kumimoji="1" lang="ja-JP" altLang="en-US" sz="1600" b="1" i="0" u="none" strike="noStrike" kern="1200" cap="none" spc="0" normalizeH="0" baseline="0" noProof="0" dirty="0">
                <a:ln>
                  <a:noFill/>
                </a:ln>
                <a:solidFill>
                  <a:prstClr val="black"/>
                </a:solidFill>
                <a:effectLst/>
                <a:uLnTx/>
                <a:uFillTx/>
                <a:latin typeface="ＭＳ Ｐゴシック"/>
                <a:ea typeface="ＭＳ Ｐゴシック"/>
                <a:cs typeface="+mn-cs"/>
              </a:rPr>
              <a:t>（</a:t>
            </a:r>
            <a:r>
              <a:rPr kumimoji="1" lang="ja-JP" altLang="en-US" sz="16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別紙様式２の変更）」及び１．主な改正内容の（３）「その他の技術的事項」は経過期間を設けない。</a:t>
            </a:r>
            <a:endParaRPr kumimoji="1" lang="en-US" altLang="ja-JP" sz="1600" b="1"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p:txBody>
      </p:sp>
      <p:grpSp>
        <p:nvGrpSpPr>
          <p:cNvPr id="12" name="グループ化 11"/>
          <p:cNvGrpSpPr/>
          <p:nvPr/>
        </p:nvGrpSpPr>
        <p:grpSpPr>
          <a:xfrm>
            <a:off x="381088" y="2917497"/>
            <a:ext cx="11491295" cy="3057172"/>
            <a:chOff x="2914934" y="2841523"/>
            <a:chExt cx="8914083" cy="3057172"/>
          </a:xfrm>
        </p:grpSpPr>
        <p:sp>
          <p:nvSpPr>
            <p:cNvPr id="33" name="ホームベース 32"/>
            <p:cNvSpPr/>
            <p:nvPr/>
          </p:nvSpPr>
          <p:spPr>
            <a:xfrm>
              <a:off x="8822070" y="3297642"/>
              <a:ext cx="3006947" cy="1252726"/>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30" name="テキスト ボックス 29"/>
            <p:cNvSpPr txBox="1"/>
            <p:nvPr/>
          </p:nvSpPr>
          <p:spPr>
            <a:xfrm>
              <a:off x="8438759" y="2841776"/>
              <a:ext cx="75212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令和７年</a:t>
              </a:r>
              <a:endParaRPr kumimoji="1" lang="en-US" altLang="ja-JP" sz="12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４月１日</a:t>
              </a:r>
              <a:endPar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34" name="ホームベース 33"/>
            <p:cNvSpPr/>
            <p:nvPr/>
          </p:nvSpPr>
          <p:spPr>
            <a:xfrm>
              <a:off x="4650020" y="3302935"/>
              <a:ext cx="7178997" cy="1247433"/>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20" name="ホームベース 19"/>
            <p:cNvSpPr/>
            <p:nvPr/>
          </p:nvSpPr>
          <p:spPr>
            <a:xfrm>
              <a:off x="4638430" y="4651262"/>
              <a:ext cx="7178997" cy="1247433"/>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19" name="テキスト ボックス 18"/>
            <p:cNvSpPr txBox="1"/>
            <p:nvPr/>
          </p:nvSpPr>
          <p:spPr>
            <a:xfrm>
              <a:off x="6032739" y="5114199"/>
              <a:ext cx="4484954"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ED7D31"/>
                  </a:solidFill>
                  <a:effectLst/>
                  <a:uLnTx/>
                  <a:uFillTx/>
                  <a:latin typeface="ＭＳ Ｐゴシック"/>
                  <a:ea typeface="ＭＳ Ｐゴシック"/>
                  <a:cs typeface="+mn-cs"/>
                </a:rPr>
                <a:t>随時、</a:t>
              </a:r>
              <a:r>
                <a:rPr kumimoji="1" lang="en-US" altLang="ja-JP" sz="1600" b="0" i="0" u="none" strike="noStrike" kern="1200" cap="none" spc="0" normalizeH="0" baseline="0" noProof="0" dirty="0" smtClean="0">
                  <a:ln>
                    <a:noFill/>
                  </a:ln>
                  <a:solidFill>
                    <a:srgbClr val="ED7D31"/>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a:ln>
                    <a:noFill/>
                  </a:ln>
                  <a:solidFill>
                    <a:srgbClr val="ED7D31"/>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a:ln>
                    <a:noFill/>
                  </a:ln>
                  <a:solidFill>
                    <a:srgbClr val="ED7D31"/>
                  </a:solidFill>
                  <a:effectLst/>
                  <a:uLnTx/>
                  <a:uFillTx/>
                  <a:latin typeface="ＭＳ Ｐゴシック"/>
                  <a:ea typeface="ＭＳ Ｐゴシック"/>
                  <a:cs typeface="+mn-cs"/>
                </a:rPr>
                <a:t>2020</a:t>
              </a:r>
              <a:r>
                <a:rPr kumimoji="1" lang="ja-JP" altLang="en-US" sz="1600" b="0" i="0" u="none" strike="noStrike" kern="1200" cap="none" spc="0" normalizeH="0" baseline="0" noProof="0" dirty="0">
                  <a:ln>
                    <a:noFill/>
                  </a:ln>
                  <a:solidFill>
                    <a:srgbClr val="ED7D31"/>
                  </a:solidFill>
                  <a:effectLst/>
                  <a:uLnTx/>
                  <a:uFillTx/>
                  <a:latin typeface="ＭＳ Ｐゴシック"/>
                  <a:ea typeface="ＭＳ Ｐゴシック"/>
                  <a:cs typeface="+mn-cs"/>
                </a:rPr>
                <a:t>年</a:t>
              </a:r>
              <a:r>
                <a:rPr kumimoji="1" lang="ja-JP" altLang="en-US" sz="1600" b="0" i="0" u="none" strike="noStrike" kern="1200" cap="none" spc="0" normalizeH="0" baseline="0" noProof="0" dirty="0" smtClean="0">
                  <a:ln>
                    <a:noFill/>
                  </a:ln>
                  <a:solidFill>
                    <a:srgbClr val="ED7D31"/>
                  </a:solidFill>
                  <a:effectLst/>
                  <a:uLnTx/>
                  <a:uFillTx/>
                  <a:latin typeface="ＭＳ Ｐゴシック"/>
                  <a:ea typeface="ＭＳ Ｐゴシック"/>
                  <a:cs typeface="+mn-cs"/>
                </a:rPr>
                <a:t>）に</a:t>
              </a:r>
              <a:r>
                <a:rPr kumimoji="1" lang="ja-JP" altLang="en-US" sz="1600" b="0" i="0" u="none" strike="noStrike" kern="1200" cap="none" spc="0" normalizeH="0" baseline="0" noProof="0" dirty="0">
                  <a:ln>
                    <a:noFill/>
                  </a:ln>
                  <a:solidFill>
                    <a:srgbClr val="ED7D31"/>
                  </a:solidFill>
                  <a:effectLst/>
                  <a:uLnTx/>
                  <a:uFillTx/>
                  <a:latin typeface="ＭＳ Ｐゴシック"/>
                  <a:ea typeface="ＭＳ Ｐゴシック"/>
                  <a:cs typeface="+mn-cs"/>
                </a:rPr>
                <a:t>準拠</a:t>
              </a:r>
              <a:r>
                <a:rPr kumimoji="1" lang="ja-JP" altLang="en-US" sz="1600" b="0" i="0" u="none" strike="noStrike" kern="1200" cap="none" spc="0" normalizeH="0" baseline="0" noProof="0" dirty="0" smtClean="0">
                  <a:ln>
                    <a:noFill/>
                  </a:ln>
                  <a:solidFill>
                    <a:srgbClr val="ED7D31"/>
                  </a:solidFill>
                  <a:effectLst/>
                  <a:uLnTx/>
                  <a:uFillTx/>
                  <a:latin typeface="ＭＳ Ｐゴシック"/>
                  <a:ea typeface="ＭＳ Ｐゴシック"/>
                  <a:cs typeface="+mn-cs"/>
                </a:rPr>
                <a:t>した研究</a:t>
              </a:r>
              <a:r>
                <a:rPr kumimoji="1" lang="ja-JP" altLang="en-US" sz="1600" b="0" i="0" u="none" strike="noStrike" kern="1200" cap="none" spc="0" normalizeH="0" baseline="0" noProof="0" dirty="0">
                  <a:ln>
                    <a:noFill/>
                  </a:ln>
                  <a:solidFill>
                    <a:srgbClr val="ED7D31"/>
                  </a:solidFill>
                  <a:effectLst/>
                  <a:uLnTx/>
                  <a:uFillTx/>
                  <a:latin typeface="ＭＳ Ｐゴシック"/>
                  <a:ea typeface="ＭＳ Ｐゴシック"/>
                  <a:cs typeface="+mn-cs"/>
                </a:rPr>
                <a:t>レビューの</a:t>
              </a:r>
              <a:r>
                <a:rPr kumimoji="1" lang="ja-JP" altLang="en-US" sz="1600" b="0" i="0" u="none" strike="noStrike" kern="1200" cap="none" spc="0" normalizeH="0" baseline="0" noProof="0" dirty="0" smtClean="0">
                  <a:ln>
                    <a:noFill/>
                  </a:ln>
                  <a:solidFill>
                    <a:srgbClr val="ED7D31"/>
                  </a:solidFill>
                  <a:effectLst/>
                  <a:uLnTx/>
                  <a:uFillTx/>
                  <a:latin typeface="ＭＳ Ｐゴシック"/>
                  <a:ea typeface="ＭＳ Ｐゴシック"/>
                  <a:cs typeface="+mn-cs"/>
                </a:rPr>
                <a:t>提出</a:t>
              </a:r>
              <a:endParaRPr kumimoji="1" lang="ja-JP" altLang="en-US" sz="1600" b="0" i="0" u="none" strike="noStrike" kern="1200" cap="none" spc="0" normalizeH="0" baseline="30000" noProof="0" dirty="0">
                <a:ln>
                  <a:noFill/>
                </a:ln>
                <a:solidFill>
                  <a:srgbClr val="ED7D31"/>
                </a:solidFill>
                <a:effectLst/>
                <a:uLnTx/>
                <a:uFillTx/>
                <a:latin typeface="Calibri"/>
                <a:ea typeface="ＭＳ Ｐゴシック"/>
                <a:cs typeface="+mn-cs"/>
              </a:endParaRPr>
            </a:p>
          </p:txBody>
        </p:sp>
        <p:sp>
          <p:nvSpPr>
            <p:cNvPr id="2" name="角丸四角形 1"/>
            <p:cNvSpPr/>
            <p:nvPr/>
          </p:nvSpPr>
          <p:spPr>
            <a:xfrm>
              <a:off x="2914935" y="3489977"/>
              <a:ext cx="1656133" cy="93543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①新規届</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出</a:t>
              </a:r>
            </a:p>
          </p:txBody>
        </p:sp>
        <p:sp>
          <p:nvSpPr>
            <p:cNvPr id="9" name="テキスト ボックス 8"/>
            <p:cNvSpPr txBox="1"/>
            <p:nvPr/>
          </p:nvSpPr>
          <p:spPr>
            <a:xfrm>
              <a:off x="5040571" y="3722470"/>
              <a:ext cx="397858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＜経過期間＞</a:t>
              </a:r>
              <a:endParaRPr kumimoji="1" lang="en-US" altLang="ja-JP" sz="15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ＭＳ Ｐゴシック"/>
                  <a:ea typeface="ＭＳ Ｐゴシック"/>
                  <a:cs typeface="+mn-cs"/>
                </a:rPr>
                <a:t>・</a:t>
              </a:r>
              <a:r>
                <a:rPr kumimoji="1" lang="en-US" altLang="ja-JP" sz="15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15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声明（</a:t>
              </a:r>
              <a:r>
                <a:rPr kumimoji="1" lang="en-US" altLang="ja-JP" sz="15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2009</a:t>
              </a:r>
              <a:r>
                <a:rPr kumimoji="1" lang="ja-JP" altLang="en-US" sz="15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年）による資料の提出も可</a:t>
              </a:r>
              <a:endParaRPr kumimoji="1" lang="en-US" altLang="ja-JP" sz="15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・別紙様式２（新様式・</a:t>
              </a:r>
              <a:r>
                <a:rPr kumimoji="1" lang="en-US" altLang="ja-JP" sz="15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2009</a:t>
              </a:r>
              <a:r>
                <a:rPr kumimoji="1" lang="ja-JP" altLang="en-US" sz="15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準拠版）を使用　</a:t>
              </a:r>
              <a:endParaRPr kumimoji="1" lang="en-US" altLang="ja-JP" sz="15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p:txBody>
        </p:sp>
        <p:cxnSp>
          <p:nvCxnSpPr>
            <p:cNvPr id="11" name="直線コネクタ 10"/>
            <p:cNvCxnSpPr/>
            <p:nvPr/>
          </p:nvCxnSpPr>
          <p:spPr>
            <a:xfrm flipH="1">
              <a:off x="8819804" y="3309684"/>
              <a:ext cx="2266" cy="12044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6270566" y="3445022"/>
              <a:ext cx="37864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srgbClr val="ED7D31"/>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a:ln>
                    <a:noFill/>
                  </a:ln>
                  <a:solidFill>
                    <a:srgbClr val="ED7D31"/>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a:ln>
                    <a:noFill/>
                  </a:ln>
                  <a:solidFill>
                    <a:srgbClr val="ED7D31"/>
                  </a:solidFill>
                  <a:effectLst/>
                  <a:uLnTx/>
                  <a:uFillTx/>
                  <a:latin typeface="ＭＳ Ｐゴシック"/>
                  <a:ea typeface="ＭＳ Ｐゴシック"/>
                  <a:cs typeface="+mn-cs"/>
                </a:rPr>
                <a:t>2020</a:t>
              </a:r>
              <a:r>
                <a:rPr kumimoji="1" lang="ja-JP" altLang="en-US" sz="1600" b="0" i="0" u="none" strike="noStrike" kern="1200" cap="none" spc="0" normalizeH="0" baseline="0" noProof="0" dirty="0">
                  <a:ln>
                    <a:noFill/>
                  </a:ln>
                  <a:solidFill>
                    <a:srgbClr val="ED7D31"/>
                  </a:solidFill>
                  <a:effectLst/>
                  <a:uLnTx/>
                  <a:uFillTx/>
                  <a:latin typeface="ＭＳ Ｐゴシック"/>
                  <a:ea typeface="ＭＳ Ｐゴシック"/>
                  <a:cs typeface="+mn-cs"/>
                </a:rPr>
                <a:t>年</a:t>
              </a:r>
              <a:r>
                <a:rPr kumimoji="1" lang="ja-JP" altLang="en-US" sz="1600" b="0" i="0" u="none" strike="noStrike" kern="1200" cap="none" spc="0" normalizeH="0" baseline="0" noProof="0" dirty="0" smtClean="0">
                  <a:ln>
                    <a:noFill/>
                  </a:ln>
                  <a:solidFill>
                    <a:srgbClr val="ED7D31"/>
                  </a:solidFill>
                  <a:effectLst/>
                  <a:uLnTx/>
                  <a:uFillTx/>
                  <a:latin typeface="ＭＳ Ｐゴシック"/>
                  <a:ea typeface="ＭＳ Ｐゴシック"/>
                  <a:cs typeface="+mn-cs"/>
                </a:rPr>
                <a:t>）に準拠した研究レビューの提出</a:t>
              </a:r>
              <a:endParaRPr kumimoji="1" lang="ja-JP" altLang="en-US" sz="1600" b="0" i="0" u="none" strike="noStrike" kern="1200" cap="none" spc="0" normalizeH="0" baseline="0" noProof="0" dirty="0">
                <a:ln>
                  <a:noFill/>
                </a:ln>
                <a:solidFill>
                  <a:srgbClr val="ED7D31"/>
                </a:solidFill>
                <a:effectLst/>
                <a:uLnTx/>
                <a:uFillTx/>
                <a:latin typeface="Calibri"/>
                <a:ea typeface="ＭＳ Ｐゴシック"/>
                <a:cs typeface="+mn-cs"/>
              </a:endParaRPr>
            </a:p>
          </p:txBody>
        </p:sp>
        <p:sp>
          <p:nvSpPr>
            <p:cNvPr id="35" name="テキスト ボックス 34"/>
            <p:cNvSpPr txBox="1"/>
            <p:nvPr/>
          </p:nvSpPr>
          <p:spPr>
            <a:xfrm>
              <a:off x="4393995" y="2841523"/>
              <a:ext cx="58344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令和５年</a:t>
              </a:r>
              <a:endParaRPr kumimoji="1" lang="en-US" altLang="ja-JP" sz="12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９月</a:t>
              </a:r>
              <a:r>
                <a:rPr kumimoji="1" lang="en-US" altLang="ja-JP" sz="1200" b="0" i="0" u="none" strike="noStrike" kern="1200" cap="none" spc="0" normalizeH="0" baseline="0" noProof="0" dirty="0">
                  <a:ln>
                    <a:noFill/>
                  </a:ln>
                  <a:solidFill>
                    <a:prstClr val="black"/>
                  </a:solidFill>
                  <a:effectLst/>
                  <a:uLnTx/>
                  <a:uFillTx/>
                  <a:latin typeface="ＭＳ Ｐゴシック"/>
                  <a:ea typeface="ＭＳ Ｐゴシック"/>
                  <a:cs typeface="+mn-cs"/>
                </a:rPr>
                <a:t>29</a:t>
              </a:r>
              <a:r>
                <a:rPr kumimoji="1" lang="ja-JP" altLang="en-US" sz="12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日</a:t>
              </a:r>
              <a:endPar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36" name="角丸四角形 35"/>
            <p:cNvSpPr/>
            <p:nvPr/>
          </p:nvSpPr>
          <p:spPr>
            <a:xfrm>
              <a:off x="2914934" y="4826745"/>
              <a:ext cx="1656133" cy="93543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a:cs typeface="+mn-cs"/>
                </a:rPr>
                <a:t>②変更届出</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grpSp>
      <p:pic>
        <p:nvPicPr>
          <p:cNvPr id="2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32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p:cNvGrpSpPr>
          <p:nvPr/>
        </p:nvGrpSpPr>
        <p:grpSpPr bwMode="auto">
          <a:xfrm>
            <a:off x="0" y="745261"/>
            <a:ext cx="12204000" cy="71437"/>
            <a:chOff x="0" y="288000"/>
            <a:chExt cx="9144000" cy="72000"/>
          </a:xfrm>
        </p:grpSpPr>
        <p:cxnSp>
          <p:nvCxnSpPr>
            <p:cNvPr id="5" name="直線コネクタ 4"/>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8" name="正方形/長方形 7"/>
          <p:cNvSpPr/>
          <p:nvPr/>
        </p:nvSpPr>
        <p:spPr>
          <a:xfrm>
            <a:off x="-2" y="133773"/>
            <a:ext cx="12192002" cy="50202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「機能性</a:t>
            </a:r>
            <a:r>
              <a:rPr kumimoji="1" lang="ja-JP" altLang="en-US" sz="1690" b="1" i="0" u="none" strike="noStrike" kern="1200" cap="none" spc="0" normalizeH="0" baseline="0" noProof="0" dirty="0">
                <a:ln>
                  <a:noFill/>
                </a:ln>
                <a:solidFill>
                  <a:prstClr val="black"/>
                </a:solidFill>
                <a:effectLst/>
                <a:uLnTx/>
                <a:uFillTx/>
                <a:latin typeface="Calibri"/>
                <a:ea typeface="ＭＳ Ｐゴシック"/>
                <a:cs typeface="+mn-cs"/>
              </a:rPr>
              <a:t>表示食品の届出等に関する</a:t>
            </a: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ガイドライン」及び「機能性表示食品に関する質疑応答集」の改正、</a:t>
            </a:r>
            <a:endParaRPr kumimoji="1" lang="en-US" altLang="ja-JP" sz="1690" b="1" i="0" u="none" strike="noStrike" kern="1200" cap="none" spc="0" normalizeH="0" baseline="0" noProof="0" dirty="0" smtClean="0">
              <a:ln>
                <a:noFill/>
              </a:ln>
              <a:solidFill>
                <a:prstClr val="black"/>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90" b="1" i="0" u="none" strike="noStrike" kern="1200" cap="none" spc="0" normalizeH="0" baseline="0" noProof="0" dirty="0" smtClean="0">
                <a:ln>
                  <a:noFill/>
                </a:ln>
                <a:solidFill>
                  <a:prstClr val="black"/>
                </a:solidFill>
                <a:effectLst/>
                <a:uLnTx/>
                <a:uFillTx/>
                <a:latin typeface="Calibri"/>
                <a:ea typeface="ＭＳ Ｐゴシック"/>
                <a:cs typeface="+mn-cs"/>
              </a:rPr>
              <a:t>改正に伴う様式変更・経過措置期間のお知らせ</a:t>
            </a:r>
            <a:endParaRPr kumimoji="1" lang="en-US" altLang="ja-JP" sz="1690" b="1" i="0" u="none" strike="noStrike" kern="1200" cap="none" spc="0" normalizeH="0" baseline="0" noProof="0" dirty="0" smtClean="0">
              <a:ln>
                <a:noFill/>
              </a:ln>
              <a:solidFill>
                <a:prstClr val="black"/>
              </a:solidFill>
              <a:effectLst/>
              <a:uLnTx/>
              <a:uFillTx/>
              <a:latin typeface="Calibri"/>
              <a:ea typeface="ＭＳ Ｐゴシック"/>
              <a:cs typeface="+mn-cs"/>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0774" y="1234394"/>
            <a:ext cx="9150452" cy="4998336"/>
          </a:xfrm>
          <a:prstGeom prst="rect">
            <a:avLst/>
          </a:prstGeom>
        </p:spPr>
      </p:pic>
      <p:sp>
        <p:nvSpPr>
          <p:cNvPr id="3" name="正方形/長方形 2"/>
          <p:cNvSpPr/>
          <p:nvPr/>
        </p:nvSpPr>
        <p:spPr>
          <a:xfrm>
            <a:off x="3830320" y="4338320"/>
            <a:ext cx="6336000" cy="68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10" name="正方形/長方形 9"/>
          <p:cNvSpPr/>
          <p:nvPr/>
        </p:nvSpPr>
        <p:spPr>
          <a:xfrm>
            <a:off x="3830320" y="5022320"/>
            <a:ext cx="6336000" cy="64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13" name="フリーフォーム 12"/>
          <p:cNvSpPr/>
          <p:nvPr/>
        </p:nvSpPr>
        <p:spPr>
          <a:xfrm>
            <a:off x="660400" y="4267200"/>
            <a:ext cx="3092457" cy="1443760"/>
          </a:xfrm>
          <a:custGeom>
            <a:avLst/>
            <a:gdLst>
              <a:gd name="connsiteX0" fmla="*/ 0 w 2604777"/>
              <a:gd name="connsiteY0" fmla="*/ 0 h 1493520"/>
              <a:gd name="connsiteX1" fmla="*/ 1084580 w 2604777"/>
              <a:gd name="connsiteY1" fmla="*/ 0 h 1493520"/>
              <a:gd name="connsiteX2" fmla="*/ 1549400 w 2604777"/>
              <a:gd name="connsiteY2" fmla="*/ 0 h 1493520"/>
              <a:gd name="connsiteX3" fmla="*/ 1859280 w 2604777"/>
              <a:gd name="connsiteY3" fmla="*/ 0 h 1493520"/>
              <a:gd name="connsiteX4" fmla="*/ 1859280 w 2604777"/>
              <a:gd name="connsiteY4" fmla="*/ 464193 h 1493520"/>
              <a:gd name="connsiteX5" fmla="*/ 2604777 w 2604777"/>
              <a:gd name="connsiteY5" fmla="*/ 590430 h 1493520"/>
              <a:gd name="connsiteX6" fmla="*/ 1859280 w 2604777"/>
              <a:gd name="connsiteY6" fmla="*/ 663133 h 1493520"/>
              <a:gd name="connsiteX7" fmla="*/ 1859280 w 2604777"/>
              <a:gd name="connsiteY7" fmla="*/ 795760 h 1493520"/>
              <a:gd name="connsiteX8" fmla="*/ 1859280 w 2604777"/>
              <a:gd name="connsiteY8" fmla="*/ 912053 h 1493520"/>
              <a:gd name="connsiteX9" fmla="*/ 2604777 w 2604777"/>
              <a:gd name="connsiteY9" fmla="*/ 975803 h 1493520"/>
              <a:gd name="connsiteX10" fmla="*/ 1859280 w 2604777"/>
              <a:gd name="connsiteY10" fmla="*/ 1086493 h 1493520"/>
              <a:gd name="connsiteX11" fmla="*/ 1859280 w 2604777"/>
              <a:gd name="connsiteY11" fmla="*/ 1493520 h 1493520"/>
              <a:gd name="connsiteX12" fmla="*/ 1549400 w 2604777"/>
              <a:gd name="connsiteY12" fmla="*/ 1493520 h 1493520"/>
              <a:gd name="connsiteX13" fmla="*/ 1084580 w 2604777"/>
              <a:gd name="connsiteY13" fmla="*/ 1493520 h 1493520"/>
              <a:gd name="connsiteX14" fmla="*/ 0 w 2604777"/>
              <a:gd name="connsiteY14" fmla="*/ 1493520 h 1493520"/>
              <a:gd name="connsiteX15" fmla="*/ 0 w 2604777"/>
              <a:gd name="connsiteY15" fmla="*/ 1086493 h 1493520"/>
              <a:gd name="connsiteX16" fmla="*/ 0 w 2604777"/>
              <a:gd name="connsiteY16" fmla="*/ 912053 h 1493520"/>
              <a:gd name="connsiteX17" fmla="*/ 0 w 2604777"/>
              <a:gd name="connsiteY17" fmla="*/ 795760 h 1493520"/>
              <a:gd name="connsiteX18" fmla="*/ 0 w 2604777"/>
              <a:gd name="connsiteY18" fmla="*/ 663133 h 1493520"/>
              <a:gd name="connsiteX19" fmla="*/ 0 w 2604777"/>
              <a:gd name="connsiteY19" fmla="*/ 464193 h 14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4777" h="1493520">
                <a:moveTo>
                  <a:pt x="0" y="0"/>
                </a:moveTo>
                <a:lnTo>
                  <a:pt x="1084580" y="0"/>
                </a:lnTo>
                <a:lnTo>
                  <a:pt x="1549400" y="0"/>
                </a:lnTo>
                <a:lnTo>
                  <a:pt x="1859280" y="0"/>
                </a:lnTo>
                <a:lnTo>
                  <a:pt x="1859280" y="464193"/>
                </a:lnTo>
                <a:lnTo>
                  <a:pt x="2604777" y="590430"/>
                </a:lnTo>
                <a:lnTo>
                  <a:pt x="1859280" y="663133"/>
                </a:lnTo>
                <a:lnTo>
                  <a:pt x="1859280" y="795760"/>
                </a:lnTo>
                <a:lnTo>
                  <a:pt x="1859280" y="912053"/>
                </a:lnTo>
                <a:lnTo>
                  <a:pt x="2604777" y="975803"/>
                </a:lnTo>
                <a:lnTo>
                  <a:pt x="1859280" y="1086493"/>
                </a:lnTo>
                <a:lnTo>
                  <a:pt x="1859280" y="1493520"/>
                </a:lnTo>
                <a:lnTo>
                  <a:pt x="1549400" y="1493520"/>
                </a:lnTo>
                <a:lnTo>
                  <a:pt x="1084580" y="1493520"/>
                </a:lnTo>
                <a:lnTo>
                  <a:pt x="0" y="1493520"/>
                </a:lnTo>
                <a:lnTo>
                  <a:pt x="0" y="1086493"/>
                </a:lnTo>
                <a:lnTo>
                  <a:pt x="0" y="912053"/>
                </a:lnTo>
                <a:lnTo>
                  <a:pt x="0" y="795760"/>
                </a:lnTo>
                <a:lnTo>
                  <a:pt x="0" y="663133"/>
                </a:lnTo>
                <a:lnTo>
                  <a:pt x="0" y="464193"/>
                </a:lnTo>
                <a:close/>
              </a:path>
            </a:pathLst>
          </a:cu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届出に必要な様式、</a:t>
            </a:r>
            <a:endParaRPr kumimoji="1" lang="en-US" altLang="ja-JP" sz="14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経過措置期間の考え方</a:t>
            </a:r>
            <a:endParaRPr kumimoji="1" lang="en-US" altLang="ja-JP" sz="14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について情報提供</a:t>
            </a:r>
            <a:endParaRPr kumimoji="1" lang="en-US" altLang="ja-JP" sz="14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p:txBody>
      </p:sp>
      <p:sp>
        <p:nvSpPr>
          <p:cNvPr id="12"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3351821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1942039" y="35575"/>
            <a:ext cx="8307923" cy="428008"/>
          </a:xfrm>
          <a:prstGeom prst="roundRect">
            <a:avLst/>
          </a:prstGeom>
          <a:noFill/>
          <a:ln w="19050">
            <a:solidFill>
              <a:schemeClr val="bg1"/>
            </a:solidFill>
            <a:prstDash val="dash"/>
            <a:miter lim="800000"/>
            <a:headEnd/>
            <a:tailEnd/>
          </a:ln>
        </p:spPr>
        <p:txBody>
          <a:bodyPr vert="horz" wrap="square" lIns="74295" tIns="37148" rIns="74295" bIns="37148"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457201" marR="0" lvl="0" indent="-457201" algn="ctr" defTabSz="742931" rtl="0" eaLnBrk="0" fontAlgn="base" latinLnBrk="0" hangingPunct="0">
              <a:lnSpc>
                <a:spcPct val="100000"/>
              </a:lnSpc>
              <a:spcBef>
                <a:spcPct val="0"/>
              </a:spcBef>
              <a:spcAft>
                <a:spcPct val="0"/>
              </a:spcAft>
              <a:buClrTx/>
              <a:buSzTx/>
              <a:buFontTx/>
              <a:buNone/>
              <a:tabLst/>
              <a:defRPr/>
            </a:pPr>
            <a:r>
              <a:rPr kumimoji="1" lang="ja-JP" altLang="en-US" sz="19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各制度の詳細は、以下のウェブサイトをご覧ください。</a:t>
            </a:r>
          </a:p>
        </p:txBody>
      </p:sp>
      <p:graphicFrame>
        <p:nvGraphicFramePr>
          <p:cNvPr id="2" name="表 1"/>
          <p:cNvGraphicFramePr>
            <a:graphicFrameLocks noGrp="1"/>
          </p:cNvGraphicFramePr>
          <p:nvPr>
            <p:extLst/>
          </p:nvPr>
        </p:nvGraphicFramePr>
        <p:xfrm>
          <a:off x="1411357" y="496520"/>
          <a:ext cx="9412356" cy="5844644"/>
        </p:xfrm>
        <a:graphic>
          <a:graphicData uri="http://schemas.openxmlformats.org/drawingml/2006/table">
            <a:tbl>
              <a:tblPr firstRow="1" bandRow="1">
                <a:tableStyleId>{69012ECD-51FC-41F1-AA8D-1B2483CD663E}</a:tableStyleId>
              </a:tblPr>
              <a:tblGrid>
                <a:gridCol w="3035999">
                  <a:extLst>
                    <a:ext uri="{9D8B030D-6E8A-4147-A177-3AD203B41FA5}">
                      <a16:colId xmlns:a16="http://schemas.microsoft.com/office/drawing/2014/main" val="3371810421"/>
                    </a:ext>
                  </a:extLst>
                </a:gridCol>
                <a:gridCol w="4502302">
                  <a:extLst>
                    <a:ext uri="{9D8B030D-6E8A-4147-A177-3AD203B41FA5}">
                      <a16:colId xmlns:a16="http://schemas.microsoft.com/office/drawing/2014/main" val="301241"/>
                    </a:ext>
                  </a:extLst>
                </a:gridCol>
                <a:gridCol w="1874055">
                  <a:extLst>
                    <a:ext uri="{9D8B030D-6E8A-4147-A177-3AD203B41FA5}">
                      <a16:colId xmlns:a16="http://schemas.microsoft.com/office/drawing/2014/main" val="3545647697"/>
                    </a:ext>
                  </a:extLst>
                </a:gridCol>
              </a:tblGrid>
              <a:tr h="1461161">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ja-JP" altLang="en-US" sz="1800" b="0" dirty="0" smtClean="0">
                          <a:solidFill>
                            <a:schemeClr val="tx1"/>
                          </a:solidFill>
                          <a:latin typeface="+mn-ea"/>
                          <a:ea typeface="+mn-ea"/>
                        </a:rPr>
                        <a:t>保健機能食品</a:t>
                      </a:r>
                      <a:endParaRPr lang="en-US" altLang="ja-JP" sz="1800" b="0" dirty="0" smtClean="0">
                        <a:solidFill>
                          <a:schemeClr val="tx1"/>
                        </a:solidFill>
                        <a:latin typeface="+mn-ea"/>
                        <a:ea typeface="+mn-ea"/>
                      </a:endParaRPr>
                    </a:p>
                    <a:p>
                      <a:pPr algn="l"/>
                      <a:endParaRPr kumimoji="1" lang="ja-JP" altLang="en-US" sz="18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n-US" altLang="ja-JP" sz="1400" b="0" dirty="0" smtClean="0">
                          <a:solidFill>
                            <a:schemeClr val="tx1"/>
                          </a:solidFill>
                          <a:latin typeface="+mn-ea"/>
                          <a:ea typeface="+mn-ea"/>
                          <a:hlinkClick r:id="rId3"/>
                        </a:rPr>
                        <a:t>https://www.caa.go.jp/policies/policy/food_labeling/foods_with_health_claims/</a:t>
                      </a:r>
                      <a:endParaRPr lang="en-US" altLang="ja-JP" sz="140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8350849"/>
                  </a:ext>
                </a:extLst>
              </a:tr>
              <a:tr h="1461161">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ja-JP" altLang="en-US" sz="1800" b="0" dirty="0" smtClean="0">
                          <a:solidFill>
                            <a:schemeClr val="tx1"/>
                          </a:solidFill>
                          <a:latin typeface="+mn-ea"/>
                          <a:ea typeface="+mn-ea"/>
                        </a:rPr>
                        <a:t>栄養機能食品</a:t>
                      </a:r>
                      <a:endParaRPr lang="en-US" altLang="ja-JP" sz="1800" b="0" dirty="0" smtClean="0">
                        <a:solidFill>
                          <a:schemeClr val="tx1"/>
                        </a:solidFill>
                        <a:latin typeface="+mn-ea"/>
                        <a:ea typeface="+mn-ea"/>
                      </a:endParaRPr>
                    </a:p>
                    <a:p>
                      <a:pPr algn="l"/>
                      <a:endParaRPr kumimoji="1" lang="ja-JP" altLang="en-US" sz="18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1463"/>
                        </a:spcBef>
                      </a:pPr>
                      <a:r>
                        <a:rPr lang="en-US" altLang="ja-JP" sz="1400" b="0" dirty="0" smtClean="0">
                          <a:solidFill>
                            <a:schemeClr val="tx1"/>
                          </a:solidFill>
                          <a:latin typeface="+mn-ea"/>
                          <a:ea typeface="+mn-ea"/>
                          <a:hlinkClick r:id="rId4"/>
                        </a:rPr>
                        <a:t>https://www.caa.go.jp/policies/policy/food_labeling/foods_with_nutrient_function_claims/</a:t>
                      </a:r>
                      <a:endParaRPr lang="en-US" altLang="ja-JP" sz="140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07057"/>
                  </a:ext>
                </a:extLst>
              </a:tr>
              <a:tr h="1461161">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ja-JP" altLang="en-US" sz="1800" b="0" dirty="0" smtClean="0">
                          <a:solidFill>
                            <a:schemeClr val="tx1"/>
                          </a:solidFill>
                          <a:latin typeface="+mn-ea"/>
                          <a:ea typeface="+mn-ea"/>
                        </a:rPr>
                        <a:t>機能性表示食品</a:t>
                      </a:r>
                      <a:endParaRPr lang="en-US" altLang="ja-JP" sz="1800" b="0" dirty="0" smtClean="0">
                        <a:solidFill>
                          <a:schemeClr val="tx1"/>
                        </a:solidFill>
                        <a:latin typeface="+mn-ea"/>
                        <a:ea typeface="+mn-ea"/>
                      </a:endParaRPr>
                    </a:p>
                    <a:p>
                      <a:pPr algn="l"/>
                      <a:endParaRPr kumimoji="1" lang="ja-JP" altLang="en-US" sz="18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n-US" altLang="ja-JP" sz="1400" b="0" dirty="0" smtClean="0">
                          <a:solidFill>
                            <a:schemeClr val="tx1"/>
                          </a:solidFill>
                          <a:latin typeface="+mn-ea"/>
                          <a:ea typeface="+mn-ea"/>
                          <a:hlinkClick r:id="rId5"/>
                        </a:rPr>
                        <a:t>https://www.caa.go.jp/policies/policy/food_labeling/foods_with_function_claims/</a:t>
                      </a:r>
                      <a:endParaRPr lang="en-US" altLang="ja-JP" sz="140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1381899"/>
                  </a:ext>
                </a:extLst>
              </a:tr>
              <a:tr h="1461161">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ja-JP" altLang="en-US" sz="1800" b="0" dirty="0" smtClean="0">
                          <a:solidFill>
                            <a:schemeClr val="tx1"/>
                          </a:solidFill>
                          <a:latin typeface="+mn-ea"/>
                          <a:ea typeface="+mn-ea"/>
                        </a:rPr>
                        <a:t>機能性表示食品の届出情報検索</a:t>
                      </a:r>
                      <a:endParaRPr lang="en-US" altLang="ja-JP" sz="1800" b="0" dirty="0" smtClean="0">
                        <a:solidFill>
                          <a:schemeClr val="tx1"/>
                        </a:solidFill>
                        <a:latin typeface="+mn-ea"/>
                        <a:ea typeface="+mn-ea"/>
                      </a:endParaRPr>
                    </a:p>
                    <a:p>
                      <a:pPr algn="l"/>
                      <a:endParaRPr kumimoji="1" lang="ja-JP" altLang="en-US" sz="18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n-US" altLang="ja-JP" sz="1400" b="0" dirty="0" smtClean="0">
                          <a:solidFill>
                            <a:schemeClr val="tx1"/>
                          </a:solidFill>
                          <a:latin typeface="+mn-ea"/>
                          <a:ea typeface="+mn-ea"/>
                          <a:hlinkClick r:id="rId6"/>
                        </a:rPr>
                        <a:t>https://www.caa.go.jp/policies/policy/food_labeling/foods_with_function_claims/search/</a:t>
                      </a:r>
                      <a:endParaRPr lang="en-US" altLang="ja-JP" sz="1400" b="0" dirty="0" smtClean="0">
                        <a:solidFill>
                          <a:schemeClr val="tx1"/>
                        </a:solidFill>
                        <a:latin typeface="+mn-ea"/>
                        <a:ea typeface="+mn-ea"/>
                      </a:endParaRPr>
                    </a:p>
                    <a:p>
                      <a:pPr marL="0" marR="0" lvl="0" indent="0" algn="l" defTabSz="685771" rtl="0" eaLnBrk="1" fontAlgn="auto" latinLnBrk="0" hangingPunct="1">
                        <a:lnSpc>
                          <a:spcPct val="100000"/>
                        </a:lnSpc>
                        <a:spcBef>
                          <a:spcPts val="0"/>
                        </a:spcBef>
                        <a:spcAft>
                          <a:spcPts val="0"/>
                        </a:spcAft>
                        <a:buClrTx/>
                        <a:buSzTx/>
                        <a:buFontTx/>
                        <a:buNone/>
                        <a:tabLst/>
                        <a:defRPr/>
                      </a:pPr>
                      <a:endParaRPr lang="en-US" altLang="ja-JP" sz="140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019791"/>
                  </a:ext>
                </a:extLst>
              </a:tr>
            </a:tbl>
          </a:graphicData>
        </a:graphic>
      </p:graphicFrame>
      <p:pic>
        <p:nvPicPr>
          <p:cNvPr id="7" name="図 6"/>
          <p:cNvPicPr>
            <a:picLocks noChangeAspect="1"/>
          </p:cNvPicPr>
          <p:nvPr/>
        </p:nvPicPr>
        <p:blipFill rotWithShape="1">
          <a:blip r:embed="rId7" cstate="email">
            <a:extLst>
              <a:ext uri="{28A0092B-C50C-407E-A947-70E740481C1C}">
                <a14:useLocalDpi xmlns:a14="http://schemas.microsoft.com/office/drawing/2010/main"/>
              </a:ext>
            </a:extLst>
          </a:blip>
          <a:srcRect l="-6068" t="-7061" r="-5207" b="-4343"/>
          <a:stretch/>
        </p:blipFill>
        <p:spPr>
          <a:xfrm>
            <a:off x="9330055" y="2185611"/>
            <a:ext cx="1132680" cy="1080000"/>
          </a:xfrm>
          <a:prstGeom prst="rect">
            <a:avLst/>
          </a:prstGeom>
          <a:ln>
            <a:solidFill>
              <a:schemeClr val="tx1"/>
            </a:solidFill>
          </a:ln>
        </p:spPr>
      </p:pic>
      <p:pic>
        <p:nvPicPr>
          <p:cNvPr id="8" name="図 7"/>
          <p:cNvPicPr>
            <a:picLocks noChangeAspect="1"/>
          </p:cNvPicPr>
          <p:nvPr/>
        </p:nvPicPr>
        <p:blipFill rotWithShape="1">
          <a:blip r:embed="rId8" cstate="email">
            <a:extLst>
              <a:ext uri="{28A0092B-C50C-407E-A947-70E740481C1C}">
                <a14:useLocalDpi xmlns:a14="http://schemas.microsoft.com/office/drawing/2010/main"/>
              </a:ext>
            </a:extLst>
          </a:blip>
          <a:srcRect l="19345" t="5737" r="19160" b="7234"/>
          <a:stretch/>
        </p:blipFill>
        <p:spPr>
          <a:xfrm>
            <a:off x="9289855" y="663168"/>
            <a:ext cx="1172880" cy="1080000"/>
          </a:xfrm>
          <a:prstGeom prst="rect">
            <a:avLst/>
          </a:prstGeom>
          <a:ln>
            <a:solidFill>
              <a:schemeClr val="tx1"/>
            </a:solidFill>
          </a:ln>
        </p:spPr>
      </p:pic>
      <p:pic>
        <p:nvPicPr>
          <p:cNvPr id="12" name="図 11"/>
          <p:cNvPicPr>
            <a:picLocks noChangeAspect="1"/>
          </p:cNvPicPr>
          <p:nvPr/>
        </p:nvPicPr>
        <p:blipFill rotWithShape="1">
          <a:blip r:embed="rId9" cstate="email">
            <a:extLst>
              <a:ext uri="{28A0092B-C50C-407E-A947-70E740481C1C}">
                <a14:useLocalDpi xmlns:a14="http://schemas.microsoft.com/office/drawing/2010/main"/>
              </a:ext>
            </a:extLst>
          </a:blip>
          <a:srcRect l="19762" t="5311" r="19159" b="6807"/>
          <a:stretch/>
        </p:blipFill>
        <p:spPr>
          <a:xfrm>
            <a:off x="9289045" y="5067015"/>
            <a:ext cx="1153590" cy="1080000"/>
          </a:xfrm>
          <a:prstGeom prst="rect">
            <a:avLst/>
          </a:prstGeom>
          <a:ln>
            <a:solidFill>
              <a:schemeClr val="tx1"/>
            </a:solidFill>
          </a:ln>
        </p:spPr>
      </p:pic>
      <p:pic>
        <p:nvPicPr>
          <p:cNvPr id="14" name="図 13"/>
          <p:cNvPicPr>
            <a:picLocks noChangeAspect="1"/>
          </p:cNvPicPr>
          <p:nvPr/>
        </p:nvPicPr>
        <p:blipFill rotWithShape="1">
          <a:blip r:embed="rId10" cstate="email">
            <a:extLst>
              <a:ext uri="{28A0092B-C50C-407E-A947-70E740481C1C}">
                <a14:useLocalDpi xmlns:a14="http://schemas.microsoft.com/office/drawing/2010/main"/>
              </a:ext>
            </a:extLst>
          </a:blip>
          <a:srcRect l="19257" t="5306" r="19298" b="6594"/>
          <a:stretch/>
        </p:blipFill>
        <p:spPr>
          <a:xfrm>
            <a:off x="9309540" y="3626313"/>
            <a:ext cx="1157640" cy="1080000"/>
          </a:xfrm>
          <a:prstGeom prst="rect">
            <a:avLst/>
          </a:prstGeom>
          <a:ln>
            <a:solidFill>
              <a:schemeClr val="tx1"/>
            </a:solidFill>
          </a:ln>
        </p:spPr>
      </p:pic>
      <p:sp>
        <p:nvSpPr>
          <p:cNvPr id="10"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25</a:t>
            </a:fld>
            <a:endPar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11"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370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389323" y="845000"/>
          <a:ext cx="9352943" cy="4320000"/>
        </p:xfrm>
        <a:graphic>
          <a:graphicData uri="http://schemas.openxmlformats.org/drawingml/2006/table">
            <a:tbl>
              <a:tblPr firstRow="1" bandRow="1">
                <a:tableStyleId>{5940675A-B579-460E-94D1-54222C63F5DA}</a:tableStyleId>
              </a:tblPr>
              <a:tblGrid>
                <a:gridCol w="3016835">
                  <a:extLst>
                    <a:ext uri="{9D8B030D-6E8A-4147-A177-3AD203B41FA5}">
                      <a16:colId xmlns:a16="http://schemas.microsoft.com/office/drawing/2014/main" val="3371810421"/>
                    </a:ext>
                  </a:extLst>
                </a:gridCol>
                <a:gridCol w="4473883">
                  <a:extLst>
                    <a:ext uri="{9D8B030D-6E8A-4147-A177-3AD203B41FA5}">
                      <a16:colId xmlns:a16="http://schemas.microsoft.com/office/drawing/2014/main" val="301241"/>
                    </a:ext>
                  </a:extLst>
                </a:gridCol>
                <a:gridCol w="1862225">
                  <a:extLst>
                    <a:ext uri="{9D8B030D-6E8A-4147-A177-3AD203B41FA5}">
                      <a16:colId xmlns:a16="http://schemas.microsoft.com/office/drawing/2014/main" val="3545647697"/>
                    </a:ext>
                  </a:extLst>
                </a:gridCol>
              </a:tblGrid>
              <a:tr h="1440000">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ja-JP" altLang="en-US" sz="1800" dirty="0" smtClean="0"/>
                        <a:t>特定保健用食品（トクホ）</a:t>
                      </a:r>
                      <a:endParaRPr lang="en-US" altLang="ja-JP" sz="1800" dirty="0" smtClean="0"/>
                    </a:p>
                    <a:p>
                      <a:endParaRPr kumimoji="1" lang="ja-JP" altLang="en-US" sz="1800" b="0" dirty="0">
                        <a:solidFill>
                          <a:schemeClr val="tx1"/>
                        </a:solidFill>
                        <a:latin typeface="+mn-ea"/>
                        <a:ea typeface="+mn-ea"/>
                      </a:endParaRPr>
                    </a:p>
                  </a:txBody>
                  <a:tcPr anchor="ctr"/>
                </a:tc>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n-US" altLang="ja-JP" sz="1400" dirty="0" smtClean="0">
                          <a:latin typeface="+mn-ea"/>
                          <a:ea typeface="+mn-ea"/>
                          <a:hlinkClick r:id="rId3"/>
                        </a:rPr>
                        <a:t>https://www.caa.go.jp/policies/policy/food_labeling/foods_for_specified_health_uses/</a:t>
                      </a:r>
                      <a:endParaRPr lang="en-US" altLang="ja-JP" sz="1400" dirty="0" smtClean="0">
                        <a:latin typeface="+mn-ea"/>
                        <a:ea typeface="+mn-ea"/>
                      </a:endParaRPr>
                    </a:p>
                    <a:p>
                      <a:pPr marL="0" marR="0" lvl="0" indent="0" algn="l" defTabSz="685771" rtl="0" eaLnBrk="1" fontAlgn="auto" latinLnBrk="0" hangingPunct="1">
                        <a:lnSpc>
                          <a:spcPct val="100000"/>
                        </a:lnSpc>
                        <a:spcBef>
                          <a:spcPts val="0"/>
                        </a:spcBef>
                        <a:spcAft>
                          <a:spcPts val="0"/>
                        </a:spcAft>
                        <a:buClrTx/>
                        <a:buSzTx/>
                        <a:buFontTx/>
                        <a:buNone/>
                        <a:tabLst/>
                        <a:defRPr/>
                      </a:pPr>
                      <a:endParaRPr lang="en-US" altLang="ja-JP" sz="1400" b="0" dirty="0" smtClean="0">
                        <a:solidFill>
                          <a:schemeClr val="tx1"/>
                        </a:solidFill>
                        <a:latin typeface="+mn-ea"/>
                        <a:ea typeface="+mn-ea"/>
                      </a:endParaRPr>
                    </a:p>
                  </a:txBody>
                  <a:tcPr anchor="ctr"/>
                </a:tc>
                <a:tc>
                  <a:txBody>
                    <a:bodyPr/>
                    <a:lstStyle/>
                    <a:p>
                      <a:endParaRPr kumimoji="1" lang="ja-JP" altLang="en-US" sz="1400" b="0" dirty="0">
                        <a:solidFill>
                          <a:schemeClr val="tx1"/>
                        </a:solidFill>
                        <a:latin typeface="+mn-ea"/>
                        <a:ea typeface="+mn-ea"/>
                      </a:endParaRPr>
                    </a:p>
                  </a:txBody>
                  <a:tcPr anchor="ctr"/>
                </a:tc>
                <a:extLst>
                  <a:ext uri="{0D108BD9-81ED-4DB2-BD59-A6C34878D82A}">
                    <a16:rowId xmlns:a16="http://schemas.microsoft.com/office/drawing/2014/main" val="58114229"/>
                  </a:ext>
                </a:extLst>
              </a:tr>
              <a:tr h="1440000">
                <a:tc>
                  <a:txBody>
                    <a:bodyPr/>
                    <a:lstStyle/>
                    <a:p>
                      <a:r>
                        <a:rPr kumimoji="1" lang="ja-JP" altLang="en-US" sz="1800" dirty="0" smtClean="0"/>
                        <a:t>「健康食品」の安全性・有効性</a:t>
                      </a:r>
                      <a:endParaRPr kumimoji="1" lang="ja-JP" altLang="en-US" sz="1800" b="0" dirty="0">
                        <a:solidFill>
                          <a:schemeClr val="tx1"/>
                        </a:solidFill>
                        <a:latin typeface="+mn-ea"/>
                        <a:ea typeface="+mn-ea"/>
                      </a:endParaRPr>
                    </a:p>
                  </a:txBody>
                  <a:tcPr anchor="ctr"/>
                </a:tc>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n-US" altLang="ja-JP" sz="1400" dirty="0" smtClean="0">
                          <a:latin typeface="+mn-ea"/>
                          <a:ea typeface="+mn-ea"/>
                          <a:hlinkClick r:id="rId4"/>
                        </a:rPr>
                        <a:t>https://hfnet.nibiohn.go.jp/</a:t>
                      </a:r>
                      <a:endParaRPr lang="en-US" altLang="ja-JP" sz="1400" dirty="0" smtClean="0">
                        <a:latin typeface="+mn-ea"/>
                        <a:ea typeface="+mn-ea"/>
                      </a:endParaRPr>
                    </a:p>
                    <a:p>
                      <a:pPr marL="0" marR="0" lvl="0" indent="0" algn="l" defTabSz="685771" rtl="0" eaLnBrk="1" fontAlgn="auto" latinLnBrk="0" hangingPunct="1">
                        <a:lnSpc>
                          <a:spcPct val="100000"/>
                        </a:lnSpc>
                        <a:spcBef>
                          <a:spcPts val="0"/>
                        </a:spcBef>
                        <a:spcAft>
                          <a:spcPts val="0"/>
                        </a:spcAft>
                        <a:buClrTx/>
                        <a:buSzTx/>
                        <a:buFontTx/>
                        <a:buNone/>
                        <a:tabLst/>
                        <a:defRPr/>
                      </a:pPr>
                      <a:endParaRPr lang="en-US" altLang="ja-JP" sz="1400" b="0" dirty="0" smtClean="0">
                        <a:solidFill>
                          <a:schemeClr val="tx1"/>
                        </a:solidFill>
                        <a:latin typeface="+mn-ea"/>
                        <a:ea typeface="+mn-ea"/>
                      </a:endParaRPr>
                    </a:p>
                  </a:txBody>
                  <a:tcPr anchor="ctr"/>
                </a:tc>
                <a:tc>
                  <a:txBody>
                    <a:bodyPr/>
                    <a:lstStyle/>
                    <a:p>
                      <a:endParaRPr kumimoji="1" lang="ja-JP" altLang="en-US" sz="1400" b="0" dirty="0">
                        <a:solidFill>
                          <a:schemeClr val="tx1"/>
                        </a:solidFill>
                        <a:latin typeface="+mn-ea"/>
                        <a:ea typeface="+mn-ea"/>
                      </a:endParaRPr>
                    </a:p>
                  </a:txBody>
                  <a:tcPr anchor="ctr"/>
                </a:tc>
                <a:extLst>
                  <a:ext uri="{0D108BD9-81ED-4DB2-BD59-A6C34878D82A}">
                    <a16:rowId xmlns:a16="http://schemas.microsoft.com/office/drawing/2014/main" val="1963278893"/>
                  </a:ext>
                </a:extLst>
              </a:tr>
              <a:tr h="1440000">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ja-JP" altLang="en-US" sz="1800" dirty="0" smtClean="0"/>
                        <a:t>特別用途食品</a:t>
                      </a:r>
                      <a:endParaRPr lang="en-US" altLang="ja-JP" sz="1800" dirty="0" smtClean="0"/>
                    </a:p>
                    <a:p>
                      <a:endParaRPr kumimoji="1" lang="ja-JP" altLang="en-US" sz="1800" b="0" dirty="0">
                        <a:solidFill>
                          <a:schemeClr val="tx1"/>
                        </a:solidFill>
                        <a:latin typeface="+mn-ea"/>
                        <a:ea typeface="+mn-ea"/>
                      </a:endParaRPr>
                    </a:p>
                  </a:txBody>
                  <a:tcPr anchor="ctr"/>
                </a:tc>
                <a:tc>
                  <a:txBody>
                    <a:bodyPr/>
                    <a:lstStyle/>
                    <a:p>
                      <a:pPr marL="0" marR="0" lvl="0" indent="0" algn="l" defTabSz="685771" rtl="0" eaLnBrk="1" fontAlgn="auto" latinLnBrk="0" hangingPunct="1">
                        <a:lnSpc>
                          <a:spcPct val="100000"/>
                        </a:lnSpc>
                        <a:spcBef>
                          <a:spcPts val="0"/>
                        </a:spcBef>
                        <a:spcAft>
                          <a:spcPts val="0"/>
                        </a:spcAft>
                        <a:buClrTx/>
                        <a:buSzTx/>
                        <a:buFontTx/>
                        <a:buNone/>
                        <a:tabLst/>
                        <a:defRPr/>
                      </a:pPr>
                      <a:r>
                        <a:rPr lang="en-US" altLang="ja-JP" sz="1400" dirty="0" smtClean="0">
                          <a:latin typeface="+mn-ea"/>
                          <a:ea typeface="+mn-ea"/>
                          <a:hlinkClick r:id="rId5"/>
                        </a:rPr>
                        <a:t>https://www.caa.go.jp/policies/policy/food_labeling/foods_for_special_dietary_uses/</a:t>
                      </a:r>
                      <a:endParaRPr lang="en-US" altLang="ja-JP" sz="1400" b="0" dirty="0" smtClean="0">
                        <a:solidFill>
                          <a:schemeClr val="tx1"/>
                        </a:solidFill>
                        <a:latin typeface="+mn-ea"/>
                        <a:ea typeface="+mn-ea"/>
                      </a:endParaRPr>
                    </a:p>
                  </a:txBody>
                  <a:tcPr anchor="ctr"/>
                </a:tc>
                <a:tc>
                  <a:txBody>
                    <a:bodyPr/>
                    <a:lstStyle/>
                    <a:p>
                      <a:endParaRPr kumimoji="1" lang="ja-JP" altLang="en-US" sz="1400" b="0" dirty="0">
                        <a:solidFill>
                          <a:schemeClr val="tx1"/>
                        </a:solidFill>
                        <a:latin typeface="+mn-ea"/>
                        <a:ea typeface="+mn-ea"/>
                      </a:endParaRPr>
                    </a:p>
                  </a:txBody>
                  <a:tcPr anchor="ctr"/>
                </a:tc>
                <a:extLst>
                  <a:ext uri="{0D108BD9-81ED-4DB2-BD59-A6C34878D82A}">
                    <a16:rowId xmlns:a16="http://schemas.microsoft.com/office/drawing/2014/main" val="2712803937"/>
                  </a:ext>
                </a:extLst>
              </a:tr>
            </a:tbl>
          </a:graphicData>
        </a:graphic>
      </p:graphicFrame>
      <p:pic>
        <p:nvPicPr>
          <p:cNvPr id="13" name="図 12"/>
          <p:cNvPicPr>
            <a:picLocks noChangeAspect="1"/>
          </p:cNvPicPr>
          <p:nvPr/>
        </p:nvPicPr>
        <p:blipFill rotWithShape="1">
          <a:blip r:embed="rId6" cstate="email">
            <a:extLst>
              <a:ext uri="{28A0092B-C50C-407E-A947-70E740481C1C}">
                <a14:useLocalDpi xmlns:a14="http://schemas.microsoft.com/office/drawing/2010/main"/>
              </a:ext>
            </a:extLst>
          </a:blip>
          <a:srcRect l="19901" t="4669" r="19855" b="6165"/>
          <a:stretch/>
        </p:blipFill>
        <p:spPr>
          <a:xfrm>
            <a:off x="9214603" y="3884247"/>
            <a:ext cx="1080000" cy="1080000"/>
          </a:xfrm>
          <a:prstGeom prst="rect">
            <a:avLst/>
          </a:prstGeom>
          <a:ln>
            <a:solidFill>
              <a:schemeClr val="tx1"/>
            </a:solidFill>
          </a:ln>
        </p:spPr>
      </p:pic>
      <p:pic>
        <p:nvPicPr>
          <p:cNvPr id="15" name="図 14"/>
          <p:cNvPicPr>
            <a:picLocks noChangeAspect="1"/>
          </p:cNvPicPr>
          <p:nvPr/>
        </p:nvPicPr>
        <p:blipFill rotWithShape="1">
          <a:blip r:embed="rId7" cstate="email">
            <a:extLst>
              <a:ext uri="{28A0092B-C50C-407E-A947-70E740481C1C}">
                <a14:useLocalDpi xmlns:a14="http://schemas.microsoft.com/office/drawing/2010/main"/>
              </a:ext>
            </a:extLst>
          </a:blip>
          <a:srcRect l="21142" t="8662" r="20912" b="9725"/>
          <a:stretch/>
        </p:blipFill>
        <p:spPr>
          <a:xfrm>
            <a:off x="9214603" y="2443174"/>
            <a:ext cx="1080000" cy="1080000"/>
          </a:xfrm>
          <a:prstGeom prst="rect">
            <a:avLst/>
          </a:prstGeom>
          <a:ln>
            <a:solidFill>
              <a:schemeClr val="tx1"/>
            </a:solidFill>
          </a:ln>
        </p:spPr>
      </p:pic>
      <p:pic>
        <p:nvPicPr>
          <p:cNvPr id="7" name="図 6"/>
          <p:cNvPicPr>
            <a:picLocks noChangeAspect="1"/>
          </p:cNvPicPr>
          <p:nvPr/>
        </p:nvPicPr>
        <p:blipFill rotWithShape="1">
          <a:blip r:embed="rId8" cstate="email">
            <a:extLst>
              <a:ext uri="{28A0092B-C50C-407E-A947-70E740481C1C}">
                <a14:useLocalDpi xmlns:a14="http://schemas.microsoft.com/office/drawing/2010/main"/>
              </a:ext>
            </a:extLst>
          </a:blip>
          <a:srcRect l="13304" t="5552" r="13247" b="4494"/>
          <a:stretch/>
        </p:blipFill>
        <p:spPr>
          <a:xfrm>
            <a:off x="9189191" y="1002101"/>
            <a:ext cx="1105413" cy="1080000"/>
          </a:xfrm>
          <a:prstGeom prst="rect">
            <a:avLst/>
          </a:prstGeom>
          <a:ln>
            <a:solidFill>
              <a:schemeClr val="tx1"/>
            </a:solidFill>
          </a:ln>
        </p:spPr>
      </p:pic>
      <p:sp>
        <p:nvSpPr>
          <p:cNvPr id="8" name="スライド番号プレースホルダー 3"/>
          <p:cNvSpPr>
            <a:spLocks noGrp="1"/>
          </p:cNvSpPr>
          <p:nvPr>
            <p:ph type="sldNum" sz="quarter" idx="4294967295"/>
          </p:nvPr>
        </p:nvSpPr>
        <p:spPr>
          <a:xfrm>
            <a:off x="9347200" y="6492900"/>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26</a:t>
            </a:fld>
            <a:endPar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9"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748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10090" y="3085318"/>
            <a:ext cx="7430326" cy="584775"/>
          </a:xfrm>
          <a:prstGeom prst="rect">
            <a:avLst/>
          </a:prstGeom>
          <a:noFill/>
        </p:spPr>
        <p:txBody>
          <a:bodyPr wrap="square" rtlCol="0">
            <a:spAutoFit/>
          </a:bodyPr>
          <a:lstStyle/>
          <a:p>
            <a:pPr algn="ctr" defTabSz="742950">
              <a:defRPr/>
            </a:pPr>
            <a:r>
              <a:rPr lang="ja-JP" altLang="en-US" sz="3200" dirty="0" smtClean="0">
                <a:solidFill>
                  <a:prstClr val="black"/>
                </a:solidFill>
                <a:latin typeface="Calibri"/>
                <a:ea typeface="ＭＳ Ｐゴシック" panose="020B0600070205080204" pitchFamily="50" charset="-128"/>
              </a:rPr>
              <a:t>ご</a:t>
            </a:r>
            <a:r>
              <a:rPr lang="ja-JP" altLang="en-US" sz="3200" dirty="0">
                <a:solidFill>
                  <a:prstClr val="black"/>
                </a:solidFill>
                <a:latin typeface="Calibri"/>
                <a:ea typeface="ＭＳ Ｐゴシック" panose="020B0600070205080204" pitchFamily="50" charset="-128"/>
              </a:rPr>
              <a:t>清聴</a:t>
            </a:r>
            <a:r>
              <a:rPr lang="ja-JP" altLang="en-US" sz="3200" dirty="0" smtClean="0">
                <a:solidFill>
                  <a:prstClr val="black"/>
                </a:solidFill>
                <a:latin typeface="Calibri"/>
                <a:ea typeface="ＭＳ Ｐゴシック" panose="020B0600070205080204" pitchFamily="50" charset="-128"/>
              </a:rPr>
              <a:t>ありがとう</a:t>
            </a:r>
            <a:r>
              <a:rPr lang="ja-JP" altLang="en-US" sz="3200" dirty="0">
                <a:solidFill>
                  <a:prstClr val="black"/>
                </a:solidFill>
                <a:latin typeface="Calibri"/>
                <a:ea typeface="ＭＳ Ｐゴシック" panose="020B0600070205080204" pitchFamily="50" charset="-128"/>
              </a:rPr>
              <a:t>ございました。</a:t>
            </a:r>
          </a:p>
        </p:txBody>
      </p:sp>
      <p:pic>
        <p:nvPicPr>
          <p:cNvPr id="14" name="Picture 4" descr="H:\Users\ez202\Desktop\新シンボルマークデータ\横(透過).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0176" y="343561"/>
            <a:ext cx="3056459" cy="73412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p:cNvGrpSpPr>
            <a:grpSpLocks/>
          </p:cNvGrpSpPr>
          <p:nvPr/>
        </p:nvGrpSpPr>
        <p:grpSpPr bwMode="auto">
          <a:xfrm>
            <a:off x="0" y="44624"/>
            <a:ext cx="12204000" cy="71437"/>
            <a:chOff x="0" y="288000"/>
            <a:chExt cx="9144000" cy="72000"/>
          </a:xfrm>
        </p:grpSpPr>
        <p:cxnSp>
          <p:nvCxnSpPr>
            <p:cNvPr id="16" name="直線コネクタ 15"/>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a:grpSpLocks/>
          </p:cNvGrpSpPr>
          <p:nvPr/>
        </p:nvGrpSpPr>
        <p:grpSpPr bwMode="auto">
          <a:xfrm>
            <a:off x="847" y="6741368"/>
            <a:ext cx="12204000" cy="71437"/>
            <a:chOff x="0" y="288000"/>
            <a:chExt cx="9144000" cy="72000"/>
          </a:xfrm>
        </p:grpSpPr>
        <p:cxnSp>
          <p:nvCxnSpPr>
            <p:cNvPr id="20" name="直線コネクタ 19"/>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592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5" name="タイトル 4"/>
          <p:cNvSpPr>
            <a:spLocks noGrp="1"/>
          </p:cNvSpPr>
          <p:nvPr>
            <p:ph type="title"/>
          </p:nvPr>
        </p:nvSpPr>
        <p:spPr>
          <a:xfrm>
            <a:off x="2514601" y="-29455"/>
            <a:ext cx="6686364" cy="775107"/>
          </a:xfrm>
        </p:spPr>
        <p:txBody>
          <a:bodyPr/>
          <a:lstStyle/>
          <a:p>
            <a:r>
              <a:rPr lang="ja-JP" altLang="en-US" sz="2800" b="1" dirty="0">
                <a:solidFill>
                  <a:schemeClr val="tx1"/>
                </a:solidFill>
              </a:rPr>
              <a:t>「保健機能食品」とは</a:t>
            </a:r>
          </a:p>
        </p:txBody>
      </p:sp>
      <p:sp>
        <p:nvSpPr>
          <p:cNvPr id="7" name="テキスト ボックス 6"/>
          <p:cNvSpPr txBox="1"/>
          <p:nvPr/>
        </p:nvSpPr>
        <p:spPr bwMode="auto">
          <a:xfrm>
            <a:off x="1264544" y="1052738"/>
            <a:ext cx="9505056" cy="5262979"/>
          </a:xfrm>
          <a:prstGeom prst="rect">
            <a:avLst/>
          </a:prstGeom>
          <a:noFill/>
          <a:ln w="9525">
            <a:noFill/>
            <a:miter lim="800000"/>
            <a:headEnd/>
            <a:tailEnd/>
          </a:ln>
        </p:spPr>
        <p:txBody>
          <a:bodyPr vert="horz" wrap="square" rtlCol="0" anchor="ctr" anchorCtr="1">
            <a:spAutoFit/>
          </a:bodyPr>
          <a:lstStyle/>
          <a:p>
            <a:pPr marL="266693" marR="0" lvl="0" indent="-266693" algn="l" defTabSz="914377"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〇　</a:t>
            </a:r>
            <a:r>
              <a:rPr kumimoji="1" lang="ja-JP"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「保健機能食品」は、</a:t>
            </a:r>
            <a:r>
              <a:rPr kumimoji="1" lang="ja-JP" altLang="en-US" sz="2400" b="0" i="0" u="sng" strike="noStrike" kern="1200" cap="none" spc="0" normalizeH="0" baseline="0" noProof="0" dirty="0">
                <a:ln>
                  <a:noFill/>
                </a:ln>
                <a:solidFill>
                  <a:prstClr val="black"/>
                </a:solidFill>
                <a:effectLst/>
                <a:uLnTx/>
                <a:uFillTx/>
                <a:latin typeface="ＭＳ Ｐゴシック"/>
                <a:ea typeface="ＭＳ Ｐゴシック"/>
                <a:cs typeface="+mn-cs"/>
              </a:rPr>
              <a:t>国の</a:t>
            </a:r>
            <a:r>
              <a:rPr kumimoji="1" lang="ja-JP" altLang="ja-JP" sz="2400" b="0" i="0" u="sng" strike="noStrike" kern="1200" cap="none" spc="0" normalizeH="0" baseline="0" noProof="0" dirty="0">
                <a:ln>
                  <a:noFill/>
                </a:ln>
                <a:solidFill>
                  <a:prstClr val="black"/>
                </a:solidFill>
                <a:effectLst/>
                <a:uLnTx/>
                <a:uFillTx/>
                <a:latin typeface="ＭＳ Ｐゴシック"/>
                <a:ea typeface="ＭＳ Ｐゴシック"/>
                <a:cs typeface="+mn-cs"/>
              </a:rPr>
              <a:t>制度</a:t>
            </a:r>
            <a:r>
              <a:rPr kumimoji="1" lang="ja-JP"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に則って</a:t>
            </a:r>
            <a:r>
              <a:rPr kumimoji="1" lang="ja-JP" altLang="ja-JP" sz="2400" b="0" i="0" u="sng" strike="noStrike" kern="1200" cap="none" spc="0" normalizeH="0" baseline="0" noProof="0" dirty="0">
                <a:ln>
                  <a:noFill/>
                </a:ln>
                <a:solidFill>
                  <a:prstClr val="black"/>
                </a:solidFill>
                <a:effectLst/>
                <a:uLnTx/>
                <a:uFillTx/>
                <a:latin typeface="ＭＳ Ｐゴシック"/>
                <a:ea typeface="ＭＳ Ｐゴシック"/>
                <a:cs typeface="+mn-cs"/>
              </a:rPr>
              <a:t>食品</a:t>
            </a:r>
            <a:r>
              <a:rPr kumimoji="1" lang="ja-JP" altLang="en-US" sz="2400" b="0" i="0" u="sng" strike="noStrike" kern="1200" cap="none" spc="0" normalizeH="0" baseline="0" noProof="0" dirty="0">
                <a:ln>
                  <a:noFill/>
                </a:ln>
                <a:solidFill>
                  <a:prstClr val="black"/>
                </a:solidFill>
                <a:effectLst/>
                <a:uLnTx/>
                <a:uFillTx/>
                <a:latin typeface="ＭＳ Ｐゴシック"/>
                <a:ea typeface="ＭＳ Ｐゴシック"/>
                <a:cs typeface="+mn-cs"/>
              </a:rPr>
              <a:t>に</a:t>
            </a:r>
            <a:r>
              <a:rPr kumimoji="1" lang="ja-JP" altLang="ja-JP" sz="2400" b="0" i="0" u="sng" strike="noStrike" kern="1200" cap="none" spc="0" normalizeH="0" baseline="0" noProof="0" dirty="0">
                <a:ln>
                  <a:noFill/>
                </a:ln>
                <a:solidFill>
                  <a:prstClr val="black"/>
                </a:solidFill>
                <a:effectLst/>
                <a:uLnTx/>
                <a:uFillTx/>
                <a:latin typeface="ＭＳ Ｐゴシック"/>
                <a:ea typeface="ＭＳ Ｐゴシック"/>
                <a:cs typeface="+mn-cs"/>
              </a:rPr>
              <a:t>機能</a:t>
            </a:r>
            <a:r>
              <a:rPr kumimoji="1" lang="ja-JP" altLang="en-US" sz="2400" b="0" i="0" u="sng" strike="noStrike" kern="1200" cap="none" spc="0" normalizeH="0" baseline="0" noProof="0" dirty="0">
                <a:ln>
                  <a:noFill/>
                </a:ln>
                <a:solidFill>
                  <a:prstClr val="black"/>
                </a:solidFill>
                <a:effectLst/>
                <a:uLnTx/>
                <a:uFillTx/>
                <a:latin typeface="ＭＳ Ｐゴシック"/>
                <a:ea typeface="ＭＳ Ｐゴシック"/>
                <a:cs typeface="+mn-cs"/>
              </a:rPr>
              <a:t>性</a:t>
            </a:r>
            <a:r>
              <a:rPr kumimoji="1" lang="ja-JP" altLang="ja-JP" sz="2400" b="0" i="0" u="sng" strike="noStrike" kern="1200" cap="none" spc="0" normalizeH="0" baseline="0" noProof="0" dirty="0">
                <a:ln>
                  <a:noFill/>
                </a:ln>
                <a:solidFill>
                  <a:prstClr val="black"/>
                </a:solidFill>
                <a:effectLst/>
                <a:uLnTx/>
                <a:uFillTx/>
                <a:latin typeface="ＭＳ Ｐゴシック"/>
                <a:ea typeface="ＭＳ Ｐゴシック"/>
                <a:cs typeface="+mn-cs"/>
              </a:rPr>
              <a:t>を表示することができる</a:t>
            </a:r>
            <a:r>
              <a:rPr kumimoji="1" lang="ja-JP" altLang="en-US" sz="2400" b="0" i="0" u="sng" strike="noStrike" kern="1200" cap="none" spc="0" normalizeH="0" baseline="0" noProof="0" dirty="0">
                <a:ln>
                  <a:noFill/>
                </a:ln>
                <a:solidFill>
                  <a:prstClr val="black"/>
                </a:solidFill>
                <a:effectLst/>
                <a:uLnTx/>
                <a:uFillTx/>
                <a:latin typeface="ＭＳ Ｐゴシック"/>
                <a:ea typeface="ＭＳ Ｐゴシック"/>
                <a:cs typeface="+mn-cs"/>
              </a:rPr>
              <a:t>食品</a:t>
            </a:r>
            <a:r>
              <a:rPr kumimoji="1" lang="ja-JP"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であり、国</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が定めた機能に関する表示（栄養機能食品）や、国の許可（特定保健用食品）</a:t>
            </a:r>
            <a:r>
              <a:rPr kumimoji="1" lang="ja-JP"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又は事業者の責任</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（機能性表示食品）により、</a:t>
            </a:r>
            <a:r>
              <a:rPr kumimoji="1" lang="ja-JP"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科学的根拠</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に基づいた機能性を表示できる食品。</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266693" marR="0" lvl="0" indent="-266693" algn="l" defTabSz="914377"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266693" marR="0" lvl="0" indent="-266693" algn="l" defTabSz="914377"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〇　その他</a:t>
            </a:r>
            <a:r>
              <a:rPr kumimoji="1" lang="ja-JP"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の</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いわゆる「</a:t>
            </a:r>
            <a:r>
              <a:rPr kumimoji="1" lang="ja-JP"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健康食品」と</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は異なり、</a:t>
            </a:r>
            <a:r>
              <a:rPr kumimoji="1" lang="ja-JP" altLang="en-US" sz="2400" b="0" i="0" u="sng" strike="noStrike" kern="1200" cap="none" spc="0" normalizeH="0" baseline="0" noProof="0" dirty="0">
                <a:ln>
                  <a:noFill/>
                </a:ln>
                <a:solidFill>
                  <a:prstClr val="black"/>
                </a:solidFill>
                <a:effectLst/>
                <a:uLnTx/>
                <a:uFillTx/>
                <a:latin typeface="ＭＳ Ｐゴシック"/>
                <a:ea typeface="ＭＳ Ｐゴシック"/>
                <a:cs typeface="+mn-cs"/>
              </a:rPr>
              <a:t>一日摂取目安量や摂取上の注意を表示することが義務付</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けられており、また、</a:t>
            </a:r>
            <a:r>
              <a:rPr kumimoji="1" lang="ja-JP" altLang="en-US" sz="2400" b="0" i="0" u="sng" strike="noStrike" kern="1200" cap="none" spc="0" normalizeH="0" baseline="0" noProof="0" dirty="0">
                <a:ln>
                  <a:noFill/>
                </a:ln>
                <a:solidFill>
                  <a:prstClr val="black"/>
                </a:solidFill>
                <a:effectLst/>
                <a:uLnTx/>
                <a:uFillTx/>
                <a:latin typeface="ＭＳ Ｐゴシック"/>
                <a:ea typeface="ＭＳ Ｐゴシック"/>
                <a:cs typeface="+mn-cs"/>
              </a:rPr>
              <a:t>有効性や安全性に関する科学的根拠が公表</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されている等、</a:t>
            </a:r>
            <a:r>
              <a:rPr kumimoji="1" lang="ja-JP"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消費者</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が自らの健康の維持増進に役立つ食品として選択できる情報が表示されているものとなっている</a:t>
            </a:r>
            <a:r>
              <a:rPr kumimoji="1" lang="ja-JP"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266693" marR="0" lvl="0" indent="-266693" algn="l" defTabSz="914377"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〇　消費者庁では、</a:t>
            </a:r>
            <a:r>
              <a:rPr kumimoji="1" lang="ja-JP"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これらの制度を活用する事業者に対し、保健機能食品に関する普及・啓発の取組を行うとともに、消費者に対し、それぞれの制度への理解の促進を図って</a:t>
            </a:r>
            <a:r>
              <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rPr>
              <a:t>いる</a:t>
            </a:r>
            <a:r>
              <a:rPr kumimoji="1" lang="ja-JP"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rPr>
              <a:t>。</a:t>
            </a:r>
            <a:endParaRPr kumimoji="1" lang="ja-JP" altLang="en-US"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グループ化 7"/>
          <p:cNvGrpSpPr>
            <a:grpSpLocks/>
          </p:cNvGrpSpPr>
          <p:nvPr/>
        </p:nvGrpSpPr>
        <p:grpSpPr bwMode="auto">
          <a:xfrm>
            <a:off x="0" y="653790"/>
            <a:ext cx="12204000" cy="71437"/>
            <a:chOff x="0" y="288000"/>
            <a:chExt cx="9144000" cy="72000"/>
          </a:xfrm>
        </p:grpSpPr>
        <p:cxnSp>
          <p:nvCxnSpPr>
            <p:cNvPr id="9" name="直線コネクタ 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4815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7612939"/>
              </p:ext>
            </p:extLst>
          </p:nvPr>
        </p:nvGraphicFramePr>
        <p:xfrm>
          <a:off x="1368036" y="631542"/>
          <a:ext cx="9455930" cy="6101034"/>
        </p:xfrm>
        <a:graphic>
          <a:graphicData uri="http://schemas.openxmlformats.org/drawingml/2006/table">
            <a:tbl>
              <a:tblPr firstRow="1" bandRow="1">
                <a:tableStyleId>{5C22544A-7EE6-4342-B048-85BDC9FD1C3A}</a:tableStyleId>
              </a:tblPr>
              <a:tblGrid>
                <a:gridCol w="1374097">
                  <a:extLst>
                    <a:ext uri="{9D8B030D-6E8A-4147-A177-3AD203B41FA5}">
                      <a16:colId xmlns:a16="http://schemas.microsoft.com/office/drawing/2014/main" val="4044083933"/>
                    </a:ext>
                  </a:extLst>
                </a:gridCol>
                <a:gridCol w="2471705">
                  <a:extLst>
                    <a:ext uri="{9D8B030D-6E8A-4147-A177-3AD203B41FA5}">
                      <a16:colId xmlns:a16="http://schemas.microsoft.com/office/drawing/2014/main" val="2200158510"/>
                    </a:ext>
                  </a:extLst>
                </a:gridCol>
                <a:gridCol w="2813539">
                  <a:extLst>
                    <a:ext uri="{9D8B030D-6E8A-4147-A177-3AD203B41FA5}">
                      <a16:colId xmlns:a16="http://schemas.microsoft.com/office/drawing/2014/main" val="1376074356"/>
                    </a:ext>
                  </a:extLst>
                </a:gridCol>
                <a:gridCol w="2796589">
                  <a:extLst>
                    <a:ext uri="{9D8B030D-6E8A-4147-A177-3AD203B41FA5}">
                      <a16:colId xmlns:a16="http://schemas.microsoft.com/office/drawing/2014/main" val="3893594665"/>
                    </a:ext>
                  </a:extLst>
                </a:gridCol>
              </a:tblGrid>
              <a:tr h="470535">
                <a:tc>
                  <a:txBody>
                    <a:bodyPr/>
                    <a:lstStyle/>
                    <a:p>
                      <a:endParaRPr kumimoji="1" lang="ja-JP" altLang="en-US" sz="1300" b="1"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特定保健用食品</a:t>
                      </a:r>
                      <a:endParaRPr kumimoji="1" lang="en-US" altLang="ja-JP" sz="1300" dirty="0" smtClean="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mn-ea"/>
                          <a:ea typeface="+mn-ea"/>
                        </a:rPr>
                        <a:t>（個別許可制）</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smtClean="0">
                          <a:solidFill>
                            <a:schemeClr val="tx1"/>
                          </a:solidFill>
                          <a:latin typeface="+mn-ea"/>
                          <a:ea typeface="+mn-ea"/>
                        </a:rPr>
                        <a:t>機能性表示食品</a:t>
                      </a:r>
                      <a:endParaRPr kumimoji="1" lang="en-US" altLang="ja-JP" sz="1300" dirty="0" smtClean="0">
                        <a:solidFill>
                          <a:schemeClr val="tx1"/>
                        </a:solidFill>
                        <a:latin typeface="+mn-ea"/>
                        <a:ea typeface="+mn-ea"/>
                      </a:endParaRPr>
                    </a:p>
                    <a:p>
                      <a:pPr algn="ctr"/>
                      <a:r>
                        <a:rPr kumimoji="1" lang="ja-JP" altLang="en-US" sz="1300" dirty="0" smtClean="0">
                          <a:solidFill>
                            <a:schemeClr val="tx1"/>
                          </a:solidFill>
                          <a:latin typeface="+mn-ea"/>
                          <a:ea typeface="+mn-ea"/>
                        </a:rPr>
                        <a:t>（届出制）</a:t>
                      </a:r>
                      <a:endParaRPr kumimoji="1" lang="ja-JP" altLang="en-US" sz="1300"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FF"/>
                    </a:solidFill>
                  </a:tcPr>
                </a:tc>
                <a:tc>
                  <a:txBody>
                    <a:bodyPr/>
                    <a:lstStyle/>
                    <a:p>
                      <a:pPr algn="ctr"/>
                      <a:r>
                        <a:rPr kumimoji="1" lang="ja-JP" altLang="en-US" sz="1300" dirty="0" smtClean="0">
                          <a:solidFill>
                            <a:schemeClr val="tx1"/>
                          </a:solidFill>
                          <a:latin typeface="+mn-ea"/>
                          <a:ea typeface="+mn-ea"/>
                        </a:rPr>
                        <a:t>栄養機能食品</a:t>
                      </a:r>
                      <a:endParaRPr kumimoji="1" lang="en-US" altLang="ja-JP" sz="1300" dirty="0" smtClean="0">
                        <a:solidFill>
                          <a:schemeClr val="tx1"/>
                        </a:solidFill>
                        <a:latin typeface="+mn-ea"/>
                        <a:ea typeface="+mn-ea"/>
                      </a:endParaRPr>
                    </a:p>
                    <a:p>
                      <a:pPr algn="ctr"/>
                      <a:r>
                        <a:rPr kumimoji="1" lang="ja-JP" altLang="en-US" sz="1300" dirty="0" smtClean="0">
                          <a:solidFill>
                            <a:schemeClr val="tx1"/>
                          </a:solidFill>
                          <a:latin typeface="+mn-ea"/>
                          <a:ea typeface="+mn-ea"/>
                        </a:rPr>
                        <a:t>（自己認証制）</a:t>
                      </a:r>
                      <a:endParaRPr kumimoji="1" lang="ja-JP" altLang="en-US" sz="1300"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796202119"/>
                  </a:ext>
                </a:extLst>
              </a:tr>
              <a:tr h="1887309">
                <a:tc>
                  <a:txBody>
                    <a:bodyPr/>
                    <a:lstStyle/>
                    <a:p>
                      <a:pPr algn="ctr"/>
                      <a:r>
                        <a:rPr kumimoji="1" lang="ja-JP" altLang="en-US" sz="1300" b="1" dirty="0" smtClean="0">
                          <a:solidFill>
                            <a:schemeClr val="tx1"/>
                          </a:solidFill>
                          <a:latin typeface="+mn-ea"/>
                          <a:ea typeface="+mn-ea"/>
                        </a:rPr>
                        <a:t>概　要</a:t>
                      </a:r>
                      <a:endParaRPr kumimoji="1" lang="ja-JP" altLang="en-US" sz="1300" b="1" dirty="0">
                        <a:solidFill>
                          <a:schemeClr val="tx1"/>
                        </a:solidFill>
                        <a:latin typeface="+mn-ea"/>
                        <a:ea typeface="+mn-ea"/>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300" dirty="0" smtClean="0">
                          <a:solidFill>
                            <a:srgbClr val="FF0000"/>
                          </a:solidFill>
                          <a:latin typeface="+mn-ea"/>
                          <a:ea typeface="+mn-ea"/>
                        </a:rPr>
                        <a:t>消費者庁長官の許可</a:t>
                      </a:r>
                      <a:r>
                        <a:rPr lang="ja-JP" altLang="en-US" sz="1300" dirty="0" smtClean="0">
                          <a:latin typeface="+mn-ea"/>
                          <a:ea typeface="+mn-ea"/>
                        </a:rPr>
                        <a:t>を得て特定の保健の用途に適する旨が表示された食品</a:t>
                      </a:r>
                      <a:endParaRPr lang="en-US" altLang="ja-JP" sz="1300" dirty="0" smtClean="0">
                        <a:latin typeface="+mn-ea"/>
                        <a:ea typeface="+mn-e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300" dirty="0" smtClean="0">
                          <a:latin typeface="+mn-ea"/>
                          <a:ea typeface="+mn-ea"/>
                        </a:rPr>
                        <a:t>国が有効性と安全性を審査。</a:t>
                      </a:r>
                      <a:endParaRPr lang="en-US" altLang="ja-JP" sz="13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1300" dirty="0" smtClean="0">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300" dirty="0" smtClean="0">
                          <a:solidFill>
                            <a:schemeClr val="tx1"/>
                          </a:solidFill>
                          <a:latin typeface="+mn-ea"/>
                          <a:ea typeface="+mn-ea"/>
                        </a:rPr>
                        <a:t>疾病に罹患していない者が対象</a:t>
                      </a:r>
                      <a:endParaRPr lang="en-US" altLang="ja-JP" sz="1300" dirty="0" smtClean="0">
                        <a:solidFill>
                          <a:schemeClr val="tx1"/>
                        </a:solidFill>
                        <a:latin typeface="+mn-ea"/>
                        <a:ea typeface="+mn-e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300" dirty="0" smtClean="0">
                          <a:solidFill>
                            <a:schemeClr val="tx1"/>
                          </a:solidFill>
                          <a:latin typeface="+mn-ea"/>
                          <a:ea typeface="+mn-ea"/>
                        </a:rPr>
                        <a:t>販売</a:t>
                      </a:r>
                      <a:r>
                        <a:rPr lang="en-US" altLang="ja-JP" sz="1300" dirty="0" smtClean="0">
                          <a:solidFill>
                            <a:schemeClr val="tx1"/>
                          </a:solidFill>
                          <a:latin typeface="+mn-ea"/>
                          <a:ea typeface="+mn-ea"/>
                        </a:rPr>
                        <a:t>60</a:t>
                      </a:r>
                      <a:r>
                        <a:rPr lang="ja-JP" altLang="en-US" sz="1300" dirty="0" smtClean="0">
                          <a:solidFill>
                            <a:schemeClr val="tx1"/>
                          </a:solidFill>
                          <a:latin typeface="+mn-ea"/>
                          <a:ea typeface="+mn-ea"/>
                        </a:rPr>
                        <a:t>日前までに、科学的根拠に裏打ちされた安全性・機能性に関する資料等を</a:t>
                      </a:r>
                      <a:r>
                        <a:rPr lang="ja-JP" altLang="en-US" sz="1300" dirty="0" smtClean="0">
                          <a:solidFill>
                            <a:srgbClr val="FF0000"/>
                          </a:solidFill>
                          <a:latin typeface="+mn-ea"/>
                          <a:ea typeface="+mn-ea"/>
                        </a:rPr>
                        <a:t>消費者庁長官に届け出ることにより特定の保健の目的（疾病リスクの低減に係るものを除く。）が期待できる旨の表示が可能。</a:t>
                      </a:r>
                      <a:endParaRPr lang="en-US" altLang="ja-JP" sz="1300" dirty="0" smtClean="0">
                        <a:solidFill>
                          <a:schemeClr val="tx1"/>
                        </a:solidFill>
                        <a:latin typeface="+mn-ea"/>
                        <a:ea typeface="+mn-e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300" dirty="0" smtClean="0">
                          <a:solidFill>
                            <a:schemeClr val="tx1"/>
                          </a:solidFill>
                          <a:latin typeface="+mn-ea"/>
                          <a:ea typeface="+mn-ea"/>
                        </a:rPr>
                        <a:t>安全性・</a:t>
                      </a:r>
                      <a:r>
                        <a:rPr lang="ja-JP" altLang="en-US" sz="1300" dirty="0" smtClean="0">
                          <a:solidFill>
                            <a:srgbClr val="FF0000"/>
                          </a:solidFill>
                          <a:latin typeface="+mn-ea"/>
                          <a:ea typeface="+mn-ea"/>
                        </a:rPr>
                        <a:t>機能性</a:t>
                      </a:r>
                      <a:r>
                        <a:rPr lang="ja-JP" altLang="en-US" sz="1300" dirty="0" smtClean="0">
                          <a:solidFill>
                            <a:schemeClr val="tx1"/>
                          </a:solidFill>
                          <a:latin typeface="+mn-ea"/>
                          <a:ea typeface="+mn-ea"/>
                        </a:rPr>
                        <a:t>の科学的根拠について国の審査は行われず、その合理性の挙証責任はあくまでも届出者。　</a:t>
                      </a:r>
                      <a:endParaRPr lang="en-US" altLang="ja-JP" sz="1300" dirty="0" smtClean="0">
                        <a:solidFill>
                          <a:srgbClr val="FF0000"/>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FF"/>
                    </a:solidFill>
                  </a:tcPr>
                </a:tc>
                <a:tc>
                  <a:txBody>
                    <a:bodyPr/>
                    <a:lstStyle/>
                    <a:p>
                      <a:pPr marL="285750" indent="-285750">
                        <a:buFont typeface="Arial" panose="020B0604020202020204" pitchFamily="34" charset="0"/>
                        <a:buChar char="•"/>
                      </a:pPr>
                      <a:r>
                        <a:rPr lang="ja-JP" altLang="en-US" sz="1300" dirty="0" smtClean="0">
                          <a:latin typeface="+mn-ea"/>
                          <a:ea typeface="+mn-ea"/>
                        </a:rPr>
                        <a:t>ビタミン、ミネラルといった</a:t>
                      </a:r>
                      <a:r>
                        <a:rPr lang="en-US" altLang="ja-JP" sz="1300" dirty="0" smtClean="0">
                          <a:latin typeface="+mn-ea"/>
                          <a:ea typeface="+mn-ea"/>
                        </a:rPr>
                        <a:t>20</a:t>
                      </a:r>
                      <a:r>
                        <a:rPr lang="ja-JP" altLang="en-US" sz="1300" dirty="0" err="1" smtClean="0">
                          <a:latin typeface="+mn-ea"/>
                          <a:ea typeface="+mn-ea"/>
                        </a:rPr>
                        <a:t>の栄</a:t>
                      </a:r>
                      <a:r>
                        <a:rPr lang="ja-JP" altLang="en-US" sz="1300" dirty="0" smtClean="0">
                          <a:latin typeface="+mn-ea"/>
                          <a:ea typeface="+mn-ea"/>
                        </a:rPr>
                        <a:t>養成分について、食品表示法に基づく食品表示基準で定められた</a:t>
                      </a:r>
                      <a:r>
                        <a:rPr lang="ja-JP" altLang="en-US" sz="1300" dirty="0" smtClean="0">
                          <a:solidFill>
                            <a:schemeClr val="tx1"/>
                          </a:solidFill>
                          <a:latin typeface="+mn-ea"/>
                          <a:ea typeface="+mn-ea"/>
                        </a:rPr>
                        <a:t>機能に関する表示（</a:t>
                      </a:r>
                      <a:r>
                        <a:rPr lang="en-US" altLang="ja-JP" sz="1300" dirty="0" smtClean="0">
                          <a:solidFill>
                            <a:schemeClr val="tx1"/>
                          </a:solidFill>
                          <a:latin typeface="+mn-ea"/>
                          <a:ea typeface="+mn-ea"/>
                        </a:rPr>
                        <a:t>※</a:t>
                      </a:r>
                      <a:r>
                        <a:rPr lang="ja-JP" altLang="en-US" sz="1300" dirty="0" smtClean="0">
                          <a:solidFill>
                            <a:schemeClr val="tx1"/>
                          </a:solidFill>
                          <a:latin typeface="+mn-ea"/>
                          <a:ea typeface="+mn-ea"/>
                        </a:rPr>
                        <a:t>）を行う食品</a:t>
                      </a:r>
                      <a:endParaRPr lang="en-US" altLang="ja-JP" sz="1300" dirty="0" smtClean="0">
                        <a:solidFill>
                          <a:schemeClr val="tx1"/>
                        </a:solidFill>
                        <a:latin typeface="+mn-ea"/>
                        <a:ea typeface="+mn-ea"/>
                      </a:endParaRPr>
                    </a:p>
                    <a:p>
                      <a:pPr marL="0" indent="0">
                        <a:buFont typeface="Arial" panose="020B0604020202020204" pitchFamily="34" charset="0"/>
                        <a:buNone/>
                      </a:pPr>
                      <a:r>
                        <a:rPr lang="ja-JP" altLang="en-US" sz="1000" dirty="0" smtClean="0">
                          <a:solidFill>
                            <a:schemeClr val="tx1"/>
                          </a:solidFill>
                          <a:latin typeface="+mn-ea"/>
                          <a:ea typeface="+mn-ea"/>
                        </a:rPr>
                        <a:t>（</a:t>
                      </a:r>
                      <a:r>
                        <a:rPr lang="en-US" altLang="ja-JP" sz="1000" dirty="0" smtClean="0">
                          <a:solidFill>
                            <a:schemeClr val="tx1"/>
                          </a:solidFill>
                          <a:latin typeface="+mn-ea"/>
                          <a:ea typeface="+mn-ea"/>
                        </a:rPr>
                        <a:t>※</a:t>
                      </a:r>
                      <a:r>
                        <a:rPr lang="ja-JP" altLang="en-US" sz="1000" dirty="0" smtClean="0">
                          <a:solidFill>
                            <a:schemeClr val="tx1"/>
                          </a:solidFill>
                          <a:latin typeface="+mn-ea"/>
                          <a:ea typeface="+mn-ea"/>
                        </a:rPr>
                        <a:t>）「カルシウム」の例</a:t>
                      </a:r>
                      <a:endParaRPr lang="en-US" altLang="ja-JP" sz="1000" dirty="0" smtClean="0">
                        <a:solidFill>
                          <a:schemeClr val="tx1"/>
                        </a:solidFill>
                        <a:latin typeface="+mn-ea"/>
                        <a:ea typeface="+mn-ea"/>
                      </a:endParaRPr>
                    </a:p>
                    <a:p>
                      <a:pPr marL="180975" indent="-180975">
                        <a:buFont typeface="Arial" panose="020B0604020202020204" pitchFamily="34" charset="0"/>
                        <a:buNone/>
                      </a:pPr>
                      <a:r>
                        <a:rPr lang="ja-JP" altLang="en-US" sz="1000" dirty="0" smtClean="0">
                          <a:solidFill>
                            <a:schemeClr val="tx1"/>
                          </a:solidFill>
                          <a:latin typeface="+mn-ea"/>
                          <a:ea typeface="+mn-ea"/>
                        </a:rPr>
                        <a:t>　・栄養成分の機能：「</a:t>
                      </a:r>
                      <a:r>
                        <a:rPr lang="ja-JP" altLang="en-US" sz="1000" b="1" dirty="0" smtClean="0">
                          <a:solidFill>
                            <a:schemeClr val="tx1"/>
                          </a:solidFill>
                          <a:latin typeface="+mn-ea"/>
                          <a:ea typeface="+mn-ea"/>
                        </a:rPr>
                        <a:t>骨や歯の形成に必要な栄　　養素です。</a:t>
                      </a:r>
                      <a:r>
                        <a:rPr lang="ja-JP" altLang="en-US" sz="1000" dirty="0" smtClean="0">
                          <a:solidFill>
                            <a:schemeClr val="tx1"/>
                          </a:solidFill>
                          <a:latin typeface="+mn-ea"/>
                          <a:ea typeface="+mn-ea"/>
                        </a:rPr>
                        <a:t>」</a:t>
                      </a:r>
                      <a:endParaRPr lang="en-US" altLang="ja-JP" sz="1000" dirty="0" smtClean="0">
                        <a:solidFill>
                          <a:schemeClr val="tx1"/>
                        </a:solidFill>
                        <a:latin typeface="+mn-ea"/>
                        <a:ea typeface="+mn-ea"/>
                      </a:endParaRPr>
                    </a:p>
                    <a:p>
                      <a:pPr marL="0" indent="0">
                        <a:buFont typeface="Arial" panose="020B0604020202020204" pitchFamily="34" charset="0"/>
                        <a:buNone/>
                      </a:pPr>
                      <a:r>
                        <a:rPr lang="ja-JP" altLang="en-US" sz="1000" dirty="0" smtClean="0">
                          <a:solidFill>
                            <a:schemeClr val="tx1"/>
                          </a:solidFill>
                          <a:latin typeface="+mn-ea"/>
                          <a:ea typeface="+mn-ea"/>
                        </a:rPr>
                        <a:t>　・</a:t>
                      </a:r>
                      <a:r>
                        <a:rPr lang="ja-JP" altLang="en-US" sz="1000" b="1" dirty="0" smtClean="0">
                          <a:solidFill>
                            <a:schemeClr val="tx1"/>
                          </a:solidFill>
                          <a:latin typeface="+mn-ea"/>
                          <a:ea typeface="+mn-ea"/>
                        </a:rPr>
                        <a:t>上限値：</a:t>
                      </a:r>
                      <a:r>
                        <a:rPr lang="en-US" altLang="ja-JP" sz="1000" b="1" dirty="0" smtClean="0">
                          <a:solidFill>
                            <a:schemeClr val="tx1"/>
                          </a:solidFill>
                          <a:latin typeface="+mn-ea"/>
                          <a:ea typeface="+mn-ea"/>
                        </a:rPr>
                        <a:t>600mg</a:t>
                      </a:r>
                      <a:r>
                        <a:rPr lang="ja-JP" altLang="en-US" sz="1000" b="1" dirty="0" smtClean="0">
                          <a:solidFill>
                            <a:schemeClr val="tx1"/>
                          </a:solidFill>
                          <a:latin typeface="+mn-ea"/>
                          <a:ea typeface="+mn-ea"/>
                        </a:rPr>
                        <a:t>　下限値</a:t>
                      </a:r>
                      <a:r>
                        <a:rPr lang="en-US" altLang="ja-JP" sz="1000" b="1" dirty="0" smtClean="0">
                          <a:solidFill>
                            <a:schemeClr val="tx1"/>
                          </a:solidFill>
                          <a:latin typeface="+mn-ea"/>
                          <a:ea typeface="+mn-ea"/>
                        </a:rPr>
                        <a:t>:204mg</a:t>
                      </a:r>
                    </a:p>
                    <a:p>
                      <a:pPr marL="180975" indent="-180975">
                        <a:buFont typeface="Arial" panose="020B0604020202020204" pitchFamily="34" charset="0"/>
                        <a:buNone/>
                      </a:pPr>
                      <a:r>
                        <a:rPr lang="ja-JP" altLang="en-US" sz="1000" dirty="0" smtClean="0">
                          <a:solidFill>
                            <a:schemeClr val="tx1"/>
                          </a:solidFill>
                          <a:latin typeface="+mn-ea"/>
                          <a:ea typeface="+mn-ea"/>
                        </a:rPr>
                        <a:t>　・摂取をする上での注意事項：「</a:t>
                      </a:r>
                      <a:r>
                        <a:rPr lang="ja-JP" altLang="en-US" sz="1000" b="1" dirty="0" smtClean="0">
                          <a:solidFill>
                            <a:schemeClr val="tx1"/>
                          </a:solidFill>
                          <a:latin typeface="+mn-ea"/>
                          <a:ea typeface="+mn-ea"/>
                        </a:rPr>
                        <a:t>本品は、多量摂取により疾病が治癒したり、より健康が増進するものではありません。１日の摂取目安量を守ってください</a:t>
                      </a:r>
                      <a:r>
                        <a:rPr lang="ja-JP" altLang="en-US" sz="1000" dirty="0" smtClean="0">
                          <a:solidFill>
                            <a:schemeClr val="tx1"/>
                          </a:solidFill>
                          <a:latin typeface="+mn-ea"/>
                          <a:ea typeface="+mn-ea"/>
                        </a:rPr>
                        <a:t>。」</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4137850138"/>
                  </a:ext>
                </a:extLst>
              </a:tr>
              <a:tr h="782515">
                <a:tc>
                  <a:txBody>
                    <a:bodyPr/>
                    <a:lstStyle/>
                    <a:p>
                      <a:pPr algn="ctr"/>
                      <a:r>
                        <a:rPr kumimoji="1" lang="ja-JP" altLang="en-US" sz="1300" b="1" dirty="0" smtClean="0">
                          <a:solidFill>
                            <a:schemeClr val="tx1"/>
                          </a:solidFill>
                          <a:latin typeface="+mn-ea"/>
                          <a:ea typeface="+mn-ea"/>
                        </a:rPr>
                        <a:t>公定マーク</a:t>
                      </a:r>
                      <a:endParaRPr kumimoji="1" lang="ja-JP" altLang="en-US" sz="1300" b="1" dirty="0">
                        <a:solidFill>
                          <a:schemeClr val="tx1"/>
                        </a:solidFill>
                        <a:latin typeface="+mn-ea"/>
                        <a:ea typeface="+mn-ea"/>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dirty="0" smtClean="0">
                          <a:solidFill>
                            <a:srgbClr val="FF0000"/>
                          </a:solidFill>
                          <a:latin typeface="+mn-ea"/>
                          <a:ea typeface="+mn-ea"/>
                        </a:rPr>
                        <a:t>あり</a:t>
                      </a:r>
                      <a:endParaRPr kumimoji="1" lang="ja-JP" altLang="en-US" sz="1300" dirty="0">
                        <a:solidFill>
                          <a:srgbClr val="FF0000"/>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indent="0">
                        <a:buFont typeface="Arial" panose="020B0604020202020204" pitchFamily="34" charset="0"/>
                        <a:buNone/>
                      </a:pPr>
                      <a:r>
                        <a:rPr kumimoji="1" lang="ja-JP" altLang="en-US" sz="1300" dirty="0" smtClean="0">
                          <a:solidFill>
                            <a:schemeClr val="tx1"/>
                          </a:solidFill>
                          <a:latin typeface="+mn-ea"/>
                          <a:ea typeface="+mn-ea"/>
                        </a:rPr>
                        <a:t>　なし</a:t>
                      </a:r>
                      <a:endParaRPr kumimoji="1" lang="en-US" altLang="ja-JP" sz="1300" dirty="0" smtClean="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FF"/>
                    </a:solidFill>
                  </a:tcPr>
                </a:tc>
                <a:tc>
                  <a:txBody>
                    <a:bodyPr/>
                    <a:lstStyle/>
                    <a:p>
                      <a:r>
                        <a:rPr kumimoji="1" lang="ja-JP" altLang="en-US" sz="1300" dirty="0" smtClean="0">
                          <a:solidFill>
                            <a:schemeClr val="tx1"/>
                          </a:solidFill>
                          <a:latin typeface="+mn-ea"/>
                          <a:ea typeface="+mn-ea"/>
                        </a:rPr>
                        <a:t>なし</a:t>
                      </a:r>
                      <a:endParaRPr kumimoji="1" lang="ja-JP" altLang="en-US" sz="1300"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862067108"/>
                  </a:ext>
                </a:extLst>
              </a:tr>
              <a:tr h="470535">
                <a:tc>
                  <a:txBody>
                    <a:bodyPr/>
                    <a:lstStyle/>
                    <a:p>
                      <a:r>
                        <a:rPr kumimoji="1" lang="ja-JP" altLang="en-US" sz="1300" b="1" dirty="0" smtClean="0">
                          <a:solidFill>
                            <a:schemeClr val="tx1"/>
                          </a:solidFill>
                          <a:latin typeface="+mn-ea"/>
                          <a:ea typeface="+mn-ea"/>
                        </a:rPr>
                        <a:t>疾病リスク低減表示</a:t>
                      </a:r>
                      <a:endParaRPr kumimoji="1" lang="ja-JP" altLang="en-US" sz="1300" b="1"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dirty="0" smtClean="0">
                          <a:solidFill>
                            <a:srgbClr val="FF0000"/>
                          </a:solidFill>
                          <a:latin typeface="+mn-ea"/>
                          <a:ea typeface="+mn-ea"/>
                        </a:rPr>
                        <a:t>可能</a:t>
                      </a:r>
                      <a:endParaRPr kumimoji="1" lang="ja-JP" altLang="en-US" sz="1300" dirty="0">
                        <a:solidFill>
                          <a:srgbClr val="FF0000"/>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indent="0">
                        <a:buFont typeface="Arial" panose="020B0604020202020204" pitchFamily="34" charset="0"/>
                        <a:buNone/>
                      </a:pPr>
                      <a:r>
                        <a:rPr kumimoji="1" lang="ja-JP" altLang="en-US" sz="1300" dirty="0" smtClean="0">
                          <a:solidFill>
                            <a:schemeClr val="tx1"/>
                          </a:solidFill>
                          <a:latin typeface="+mn-ea"/>
                          <a:ea typeface="+mn-ea"/>
                        </a:rPr>
                        <a:t>不可</a:t>
                      </a:r>
                      <a:endParaRPr kumimoji="1" lang="ja-JP" altLang="en-US" sz="1300"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FF"/>
                    </a:solidFill>
                  </a:tcPr>
                </a:tc>
                <a:tc>
                  <a:txBody>
                    <a:bodyPr/>
                    <a:lstStyle/>
                    <a:p>
                      <a:r>
                        <a:rPr kumimoji="1" lang="en-US" altLang="ja-JP" sz="1300" dirty="0" smtClean="0">
                          <a:solidFill>
                            <a:schemeClr val="tx1"/>
                          </a:solidFill>
                          <a:latin typeface="+mn-ea"/>
                          <a:ea typeface="+mn-ea"/>
                        </a:rPr>
                        <a:t>―</a:t>
                      </a:r>
                      <a:endParaRPr kumimoji="1" lang="ja-JP" altLang="en-US" sz="1300"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825517482"/>
                  </a:ext>
                </a:extLst>
              </a:tr>
              <a:tr h="620185">
                <a:tc>
                  <a:txBody>
                    <a:bodyPr/>
                    <a:lstStyle/>
                    <a:p>
                      <a:r>
                        <a:rPr kumimoji="1" lang="ja-JP" altLang="en-US" sz="1300" b="1" dirty="0" smtClean="0">
                          <a:solidFill>
                            <a:schemeClr val="tx1"/>
                          </a:solidFill>
                          <a:latin typeface="+mn-ea"/>
                          <a:ea typeface="+mn-ea"/>
                        </a:rPr>
                        <a:t>消費者委員会への諮問</a:t>
                      </a:r>
                      <a:endParaRPr kumimoji="1" lang="ja-JP" altLang="en-US" sz="1300" b="1"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dirty="0" smtClean="0">
                          <a:solidFill>
                            <a:schemeClr val="tx1"/>
                          </a:solidFill>
                          <a:latin typeface="+mn-ea"/>
                          <a:ea typeface="+mn-ea"/>
                        </a:rPr>
                        <a:t>許可について個別に諮問が必要</a:t>
                      </a:r>
                      <a:endParaRPr kumimoji="1" lang="en-US" altLang="ja-JP" sz="13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300" b="0" dirty="0" smtClean="0">
                          <a:solidFill>
                            <a:srgbClr val="FF0000"/>
                          </a:solidFill>
                          <a:latin typeface="+mn-ea"/>
                          <a:ea typeface="+mn-ea"/>
                        </a:rPr>
                        <a:t>※</a:t>
                      </a:r>
                      <a:r>
                        <a:rPr kumimoji="1" lang="ja-JP" altLang="en-US" sz="1300" b="0" dirty="0" smtClean="0">
                          <a:solidFill>
                            <a:srgbClr val="FF0000"/>
                          </a:solidFill>
                          <a:latin typeface="+mn-ea"/>
                          <a:ea typeface="+mn-ea"/>
                        </a:rPr>
                        <a:t>規格基準型は諮問不要。</a:t>
                      </a:r>
                      <a:endParaRPr kumimoji="1" lang="ja-JP" altLang="en-US" sz="1300" b="0" dirty="0">
                        <a:solidFill>
                          <a:srgbClr val="FF0000"/>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en-US" altLang="ja-JP" sz="1300" dirty="0" smtClean="0">
                          <a:solidFill>
                            <a:schemeClr val="tx1"/>
                          </a:solidFill>
                          <a:latin typeface="+mn-ea"/>
                          <a:ea typeface="+mn-ea"/>
                        </a:rPr>
                        <a:t>―</a:t>
                      </a:r>
                      <a:endParaRPr kumimoji="1" lang="ja-JP" altLang="en-US" sz="1300"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FF"/>
                    </a:solidFill>
                  </a:tcPr>
                </a:tc>
                <a:tc>
                  <a:txBody>
                    <a:bodyPr/>
                    <a:lstStyle/>
                    <a:p>
                      <a:r>
                        <a:rPr kumimoji="1" lang="ja-JP" altLang="en-US" sz="1300" dirty="0" smtClean="0">
                          <a:solidFill>
                            <a:schemeClr val="tx1"/>
                          </a:solidFill>
                          <a:latin typeface="+mn-ea"/>
                          <a:ea typeface="+mn-ea"/>
                        </a:rPr>
                        <a:t>食品表示基準に定められた内容を改正する場合は、諮問が必要</a:t>
                      </a:r>
                      <a:endParaRPr kumimoji="1" lang="ja-JP" altLang="en-US" sz="1300"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320924214"/>
                  </a:ext>
                </a:extLst>
              </a:tr>
              <a:tr h="668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有効性の科学的根拠</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dirty="0" smtClean="0">
                          <a:solidFill>
                            <a:srgbClr val="FF0000"/>
                          </a:solidFill>
                          <a:latin typeface="+mn-ea"/>
                          <a:ea typeface="+mn-ea"/>
                        </a:rPr>
                        <a:t>最終製品を用いたヒト試験</a:t>
                      </a:r>
                      <a:r>
                        <a:rPr kumimoji="1" lang="ja-JP" altLang="en-US" sz="1300" dirty="0" smtClean="0">
                          <a:latin typeface="+mn-ea"/>
                          <a:ea typeface="+mn-ea"/>
                        </a:rPr>
                        <a:t>が必須</a:t>
                      </a:r>
                      <a:endParaRPr kumimoji="1" lang="ja-JP" altLang="en-US" sz="1300" dirty="0">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300" dirty="0" smtClean="0">
                          <a:latin typeface="+mn-ea"/>
                          <a:ea typeface="+mn-ea"/>
                        </a:rPr>
                        <a:t>最終製品を用いたヒト試験又</a:t>
                      </a:r>
                      <a:r>
                        <a:rPr kumimoji="1" lang="ja-JP" altLang="en-US" sz="1300" u="none" dirty="0" smtClean="0">
                          <a:latin typeface="+mn-ea"/>
                          <a:ea typeface="+mn-ea"/>
                        </a:rPr>
                        <a:t>は</a:t>
                      </a:r>
                      <a:endParaRPr kumimoji="1" lang="en-US" altLang="ja-JP" sz="1300" u="none" dirty="0" smtClean="0">
                        <a:latin typeface="+mn-ea"/>
                        <a:ea typeface="+mn-ea"/>
                      </a:endParaRPr>
                    </a:p>
                    <a:p>
                      <a:r>
                        <a:rPr kumimoji="1" lang="ja-JP" altLang="en-US" sz="1300" u="none" dirty="0" smtClean="0">
                          <a:solidFill>
                            <a:srgbClr val="FF0000"/>
                          </a:solidFill>
                          <a:latin typeface="+mn-ea"/>
                          <a:ea typeface="+mn-ea"/>
                        </a:rPr>
                        <a:t>最終製品又は機能性関与成分に関する研究レビュー評価</a:t>
                      </a:r>
                      <a:r>
                        <a:rPr kumimoji="1" lang="ja-JP" altLang="en-US" sz="1300" b="0" i="0" u="none" strike="noStrike" kern="1200" cap="none" spc="0" normalizeH="0" baseline="0" noProof="0" dirty="0" smtClean="0">
                          <a:ln>
                            <a:noFill/>
                          </a:ln>
                          <a:solidFill>
                            <a:srgbClr val="FF0000"/>
                          </a:solidFill>
                          <a:effectLst/>
                          <a:uLnTx/>
                          <a:uFillTx/>
                          <a:latin typeface="ＭＳ Ｐゴシック"/>
                          <a:ea typeface="+mn-ea"/>
                          <a:cs typeface="+mn-cs"/>
                        </a:rPr>
                        <a:t>（システマティック・レビュー）</a:t>
                      </a:r>
                      <a:endParaRPr kumimoji="1" lang="ja-JP" altLang="en-US" sz="1300" b="0" u="none" dirty="0">
                        <a:solidFill>
                          <a:srgbClr val="FF0000"/>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FF"/>
                    </a:solidFill>
                  </a:tcPr>
                </a:tc>
                <a:tc>
                  <a:txBody>
                    <a:bodyPr/>
                    <a:lstStyle/>
                    <a:p>
                      <a:r>
                        <a:rPr kumimoji="1" lang="ja-JP" altLang="en-US" sz="1300" dirty="0" smtClean="0">
                          <a:solidFill>
                            <a:schemeClr val="tx1"/>
                          </a:solidFill>
                          <a:latin typeface="+mn-ea"/>
                          <a:ea typeface="+mn-ea"/>
                        </a:rPr>
                        <a:t>国の栄養目標及び健康政策を所管する厚生労働省と協議した上で規格基準を策定</a:t>
                      </a:r>
                      <a:endParaRPr kumimoji="1" lang="ja-JP" altLang="en-US" sz="1300"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909756249"/>
                  </a:ext>
                </a:extLst>
              </a:tr>
              <a:tr h="438750">
                <a:tc>
                  <a:txBody>
                    <a:bodyPr/>
                    <a:lstStyle/>
                    <a:p>
                      <a:r>
                        <a:rPr kumimoji="1" lang="ja-JP" altLang="en-US" sz="1300" b="1" dirty="0" smtClean="0">
                          <a:solidFill>
                            <a:schemeClr val="tx1"/>
                          </a:solidFill>
                          <a:latin typeface="+mn-ea"/>
                          <a:ea typeface="+mn-ea"/>
                        </a:rPr>
                        <a:t>許可・届出件数</a:t>
                      </a:r>
                      <a:endParaRPr kumimoji="1" lang="en-US" altLang="ja-JP" sz="1300" b="1" dirty="0" smtClean="0">
                        <a:solidFill>
                          <a:schemeClr val="tx1"/>
                        </a:solidFill>
                        <a:latin typeface="+mn-ea"/>
                        <a:ea typeface="+mn-ea"/>
                      </a:endParaRPr>
                    </a:p>
                    <a:p>
                      <a:r>
                        <a:rPr kumimoji="1" lang="ja-JP" altLang="en-US" sz="900" b="1" dirty="0" smtClean="0">
                          <a:solidFill>
                            <a:schemeClr val="tx1"/>
                          </a:solidFill>
                          <a:latin typeface="+mn-ea"/>
                          <a:ea typeface="+mn-ea"/>
                        </a:rPr>
                        <a:t>（</a:t>
                      </a:r>
                      <a:r>
                        <a:rPr kumimoji="1" lang="ja-JP" altLang="en-US" sz="900" b="1" dirty="0" smtClean="0">
                          <a:latin typeface="+mn-ea"/>
                          <a:ea typeface="+mn-ea"/>
                        </a:rPr>
                        <a:t>令和５年</a:t>
                      </a:r>
                      <a:r>
                        <a:rPr kumimoji="1" lang="en-US" altLang="ja-JP" sz="900" b="1" dirty="0" smtClean="0">
                          <a:latin typeface="+mn-ea"/>
                          <a:ea typeface="+mn-ea"/>
                        </a:rPr>
                        <a:t>11</a:t>
                      </a:r>
                      <a:r>
                        <a:rPr kumimoji="1" lang="ja-JP" altLang="en-US" sz="900" b="1" dirty="0" smtClean="0">
                          <a:latin typeface="+mn-ea"/>
                          <a:ea typeface="+mn-ea"/>
                        </a:rPr>
                        <a:t>月</a:t>
                      </a:r>
                      <a:r>
                        <a:rPr kumimoji="1" lang="en-US" altLang="ja-JP" sz="900" b="1" dirty="0" smtClean="0">
                          <a:latin typeface="+mn-ea"/>
                          <a:ea typeface="+mn-ea"/>
                        </a:rPr>
                        <a:t>30</a:t>
                      </a:r>
                      <a:r>
                        <a:rPr kumimoji="1" lang="ja-JP" altLang="en-US" sz="900" b="1" dirty="0" smtClean="0">
                          <a:latin typeface="+mn-ea"/>
                          <a:ea typeface="+mn-ea"/>
                        </a:rPr>
                        <a:t>日時点）</a:t>
                      </a:r>
                      <a:endParaRPr kumimoji="1" lang="ja-JP" altLang="en-US" sz="900" b="1"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500" b="1" dirty="0" smtClean="0">
                          <a:solidFill>
                            <a:schemeClr val="tx1"/>
                          </a:solidFill>
                          <a:latin typeface="+mn-ea"/>
                          <a:ea typeface="+mn-ea"/>
                        </a:rPr>
                        <a:t>1,056</a:t>
                      </a:r>
                      <a:r>
                        <a:rPr lang="ja-JP" altLang="en-US" sz="1500" b="1" dirty="0" smtClean="0">
                          <a:solidFill>
                            <a:schemeClr val="tx1"/>
                          </a:solidFill>
                          <a:latin typeface="+mn-ea"/>
                          <a:ea typeface="+mn-ea"/>
                        </a:rPr>
                        <a:t>件</a:t>
                      </a:r>
                      <a:endParaRPr kumimoji="1" lang="ja-JP" altLang="en-US" sz="1500" b="1"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dirty="0" smtClean="0">
                          <a:solidFill>
                            <a:schemeClr val="tx1"/>
                          </a:solidFill>
                          <a:latin typeface="+mn-ea"/>
                          <a:ea typeface="+mn-ea"/>
                        </a:rPr>
                        <a:t>6,854</a:t>
                      </a:r>
                      <a:r>
                        <a:rPr kumimoji="1" lang="ja-JP" altLang="en-US" sz="1500" b="1" dirty="0" smtClean="0">
                          <a:solidFill>
                            <a:schemeClr val="tx1"/>
                          </a:solidFill>
                          <a:latin typeface="+mn-ea"/>
                          <a:ea typeface="+mn-ea"/>
                        </a:rPr>
                        <a:t>件</a:t>
                      </a:r>
                      <a:endParaRPr kumimoji="1" lang="ja-JP" altLang="en-US" sz="1500" b="1"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FF"/>
                    </a:solidFill>
                  </a:tcPr>
                </a:tc>
                <a:tc>
                  <a:txBody>
                    <a:bodyPr/>
                    <a:lstStyle/>
                    <a:p>
                      <a:r>
                        <a:rPr kumimoji="1" lang="en-US" altLang="ja-JP" sz="1300" dirty="0" smtClean="0">
                          <a:solidFill>
                            <a:schemeClr val="tx1"/>
                          </a:solidFill>
                          <a:latin typeface="+mn-ea"/>
                          <a:ea typeface="+mn-ea"/>
                        </a:rPr>
                        <a:t>―</a:t>
                      </a:r>
                      <a:endParaRPr kumimoji="1" lang="ja-JP" altLang="en-US" sz="1300" dirty="0">
                        <a:solidFill>
                          <a:schemeClr val="tx1"/>
                        </a:solidFill>
                        <a:latin typeface="+mn-ea"/>
                        <a:ea typeface="+mn-ea"/>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797370778"/>
                  </a:ext>
                </a:extLst>
              </a:tr>
            </a:tbl>
          </a:graphicData>
        </a:graphic>
      </p:graphicFrame>
      <p:pic>
        <p:nvPicPr>
          <p:cNvPr id="42" name="Picture 4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3640" y="3687029"/>
            <a:ext cx="805433" cy="544313"/>
          </a:xfrm>
          <a:prstGeom prst="rect">
            <a:avLst/>
          </a:prstGeom>
          <a:noFill/>
          <a:ln w="9525">
            <a:noFill/>
            <a:miter lim="800000"/>
            <a:headEnd/>
            <a:tailEnd/>
          </a:ln>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2264885" y="-47471"/>
            <a:ext cx="8151595" cy="523220"/>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2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保健機能食品に関する各制度の比較</a:t>
            </a:r>
          </a:p>
        </p:txBody>
      </p:sp>
      <p:grpSp>
        <p:nvGrpSpPr>
          <p:cNvPr id="9" name="グループ化 8"/>
          <p:cNvGrpSpPr>
            <a:grpSpLocks/>
          </p:cNvGrpSpPr>
          <p:nvPr/>
        </p:nvGrpSpPr>
        <p:grpSpPr bwMode="auto">
          <a:xfrm>
            <a:off x="0" y="440848"/>
            <a:ext cx="12204000" cy="71437"/>
            <a:chOff x="0" y="288000"/>
            <a:chExt cx="9144000" cy="72000"/>
          </a:xfrm>
        </p:grpSpPr>
        <p:cxnSp>
          <p:nvCxnSpPr>
            <p:cNvPr id="11" name="直線コネクタ 10"/>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4" name="スライド番号プレースホルダー 3"/>
          <p:cNvSpPr>
            <a:spLocks noGrp="1"/>
          </p:cNvSpPr>
          <p:nvPr>
            <p:ph type="sldNum" sz="quarter" idx="4294967295"/>
          </p:nvPr>
        </p:nvSpPr>
        <p:spPr>
          <a:xfrm>
            <a:off x="9347200" y="6492902"/>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2733410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角丸四角形 174"/>
          <p:cNvSpPr/>
          <p:nvPr/>
        </p:nvSpPr>
        <p:spPr>
          <a:xfrm>
            <a:off x="1009650" y="781812"/>
            <a:ext cx="10144125" cy="17691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164127" marR="0" lvl="0" indent="-164127" algn="just" defTabSz="84401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機能性表示制度では、販売前届出制を導入し、安全性及び機能性の根拠情報等を当該食品の販売前から開示することによって、科学的根拠が不十分な製品の流通防止を図るとともに、誰もが当該食品の安全性及び機能性に関する科学的根拠情報を得られる。</a:t>
            </a: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164127" marR="0" lvl="0" indent="-164127" algn="just" defTabSz="84401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食品関連事業者は、当該食品に関する表示の内容、食品関連事業者名及び連絡先等の食品関連事業者に関する基本情報、安全性及び機能性の根拠に関する情報、生産・製造及び品質の管理に関する情報、健康被害の情報収集体制その他必要な事項を販売日の</a:t>
            </a:r>
            <a:r>
              <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rPr>
              <a:t>60</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rPr>
              <a:t>日前までに消費者庁長官に届け出る。　</a:t>
            </a: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164127" marR="0" lvl="0" indent="-164127" algn="r" defTabSz="844014"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ゴシック"/>
                <a:ea typeface="ＭＳ Ｐゴシック"/>
                <a:cs typeface="+mn-cs"/>
              </a:rPr>
              <a:t>　　　　　　　　　　　　　　　　　　　　　　　　　　　　　　　　　　　　　　　</a:t>
            </a:r>
            <a:r>
              <a:rPr kumimoji="1" lang="ja-JP" altLang="en-US" sz="1400" b="0" i="0" u="none" strike="noStrike" kern="1200" cap="none" spc="0" normalizeH="0" baseline="0" noProof="0" dirty="0">
                <a:ln>
                  <a:noFill/>
                </a:ln>
                <a:solidFill>
                  <a:prstClr val="black"/>
                </a:solidFill>
                <a:effectLst/>
                <a:uLnTx/>
                <a:uFillTx/>
                <a:latin typeface="ＭＳ Ｐゴシック"/>
                <a:ea typeface="ＭＳ Ｐゴシック"/>
                <a:cs typeface="+mn-cs"/>
              </a:rPr>
              <a:t>（食品表示基準（平成</a:t>
            </a:r>
            <a:r>
              <a:rPr kumimoji="1" lang="en-US" altLang="ja-JP" sz="1400" b="0" i="0" u="none" strike="noStrike" kern="1200" cap="none" spc="0" normalizeH="0" baseline="0" noProof="0" dirty="0">
                <a:ln>
                  <a:noFill/>
                </a:ln>
                <a:solidFill>
                  <a:prstClr val="black"/>
                </a:solidFill>
                <a:effectLst/>
                <a:uLnTx/>
                <a:uFillTx/>
                <a:latin typeface="ＭＳ Ｐゴシック"/>
                <a:ea typeface="ＭＳ Ｐゴシック"/>
                <a:cs typeface="+mn-cs"/>
              </a:rPr>
              <a:t>27</a:t>
            </a:r>
            <a:r>
              <a:rPr kumimoji="1" lang="ja-JP" altLang="en-US" sz="1400" b="0" i="0" u="none" strike="noStrike" kern="1200" cap="none" spc="0" normalizeH="0" baseline="0" noProof="0" dirty="0">
                <a:ln>
                  <a:noFill/>
                </a:ln>
                <a:solidFill>
                  <a:prstClr val="black"/>
                </a:solidFill>
                <a:effectLst/>
                <a:uLnTx/>
                <a:uFillTx/>
                <a:latin typeface="ＭＳ Ｐゴシック"/>
                <a:ea typeface="ＭＳ Ｐゴシック"/>
                <a:cs typeface="+mn-cs"/>
              </a:rPr>
              <a:t>年内閣府令第</a:t>
            </a:r>
            <a:r>
              <a:rPr kumimoji="1" lang="en-US" altLang="ja-JP" sz="1400" b="0" i="0" u="none" strike="noStrike" kern="1200" cap="none" spc="0" normalizeH="0" baseline="0" noProof="0" dirty="0">
                <a:ln>
                  <a:noFill/>
                </a:ln>
                <a:solidFill>
                  <a:prstClr val="black"/>
                </a:solidFill>
                <a:effectLst/>
                <a:uLnTx/>
                <a:uFillTx/>
                <a:latin typeface="ＭＳ Ｐゴシック"/>
                <a:ea typeface="ＭＳ Ｐゴシック"/>
                <a:cs typeface="+mn-cs"/>
              </a:rPr>
              <a:t>10</a:t>
            </a:r>
            <a:r>
              <a:rPr kumimoji="1" lang="ja-JP" altLang="en-US" sz="1400" b="0" i="0" u="none" strike="noStrike" kern="1200" cap="none" spc="0" normalizeH="0" baseline="0" noProof="0" dirty="0">
                <a:ln>
                  <a:noFill/>
                </a:ln>
                <a:solidFill>
                  <a:prstClr val="black"/>
                </a:solidFill>
                <a:effectLst/>
                <a:uLnTx/>
                <a:uFillTx/>
                <a:latin typeface="ＭＳ Ｐゴシック"/>
                <a:ea typeface="ＭＳ Ｐゴシック"/>
                <a:cs typeface="+mn-cs"/>
              </a:rPr>
              <a:t>号）第２条第１項第</a:t>
            </a:r>
            <a:r>
              <a:rPr kumimoji="1" lang="en-US" altLang="ja-JP" sz="1400" b="0" i="0" u="none" strike="noStrike" kern="1200" cap="none" spc="0" normalizeH="0" baseline="0" noProof="0" dirty="0">
                <a:ln>
                  <a:noFill/>
                </a:ln>
                <a:solidFill>
                  <a:prstClr val="black"/>
                </a:solidFill>
                <a:effectLst/>
                <a:uLnTx/>
                <a:uFillTx/>
                <a:latin typeface="ＭＳ Ｐゴシック"/>
                <a:ea typeface="ＭＳ Ｐゴシック"/>
                <a:cs typeface="+mn-cs"/>
              </a:rPr>
              <a:t>10</a:t>
            </a:r>
            <a:r>
              <a:rPr kumimoji="1" lang="ja-JP" altLang="en-US" sz="1400" b="0" i="0" u="none" strike="noStrike" kern="1200" cap="none" spc="0" normalizeH="0" baseline="0" noProof="0" dirty="0">
                <a:ln>
                  <a:noFill/>
                </a:ln>
                <a:solidFill>
                  <a:prstClr val="black"/>
                </a:solidFill>
                <a:effectLst/>
                <a:uLnTx/>
                <a:uFillTx/>
                <a:latin typeface="ＭＳ Ｐゴシック"/>
                <a:ea typeface="ＭＳ Ｐゴシック"/>
                <a:cs typeface="+mn-cs"/>
              </a:rPr>
              <a:t>号）</a:t>
            </a:r>
            <a:endParaRPr kumimoji="1" lang="en-US" altLang="ja-JP" sz="14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4" name="正方形/長方形 3"/>
          <p:cNvSpPr/>
          <p:nvPr/>
        </p:nvSpPr>
        <p:spPr>
          <a:xfrm>
            <a:off x="2166183" y="3229636"/>
            <a:ext cx="386208" cy="3515884"/>
          </a:xfrm>
          <a:prstGeom prst="rect">
            <a:avLst/>
          </a:prstGeom>
          <a:gradFill flip="none"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0" scaled="1"/>
            <a:tileRect/>
          </a:gradFill>
          <a:ln>
            <a:solidFill>
              <a:schemeClr val="tx1"/>
            </a:solidFill>
          </a:ln>
        </p:spPr>
        <p:style>
          <a:lnRef idx="1">
            <a:schemeClr val="accent6"/>
          </a:lnRef>
          <a:fillRef idx="2">
            <a:schemeClr val="accent6"/>
          </a:fillRef>
          <a:effectRef idx="1">
            <a:schemeClr val="accent6"/>
          </a:effectRef>
          <a:fontRef idx="minor">
            <a:schemeClr val="dk1"/>
          </a:fontRef>
        </p:style>
        <p:txBody>
          <a:bodyPr vert="eaVert" rtlCol="0" anchor="ctr"/>
          <a:lstStyle/>
          <a:p>
            <a:pPr marL="0" marR="0" lvl="0" indent="0" algn="ctr" defTabSz="70894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届出資料の提出（食品関連事業者）</a:t>
            </a:r>
          </a:p>
        </p:txBody>
      </p:sp>
      <p:sp>
        <p:nvSpPr>
          <p:cNvPr id="5" name="正方形/長方形 4"/>
          <p:cNvSpPr/>
          <p:nvPr/>
        </p:nvSpPr>
        <p:spPr>
          <a:xfrm>
            <a:off x="5897353" y="3209925"/>
            <a:ext cx="843020" cy="2950020"/>
          </a:xfrm>
          <a:prstGeom prst="rect">
            <a:avLst/>
          </a:prstGeom>
          <a:gradFill flip="none" rotWithShape="1">
            <a:gsLst>
              <a:gs pos="0">
                <a:srgbClr val="FFFF00">
                  <a:tint val="66000"/>
                  <a:satMod val="160000"/>
                </a:srgbClr>
              </a:gs>
              <a:gs pos="75000">
                <a:srgbClr val="FFFF00">
                  <a:tint val="44500"/>
                  <a:satMod val="160000"/>
                </a:srgbClr>
              </a:gs>
              <a:gs pos="100000">
                <a:srgbClr val="FFFF00">
                  <a:tint val="23500"/>
                  <a:satMod val="160000"/>
                </a:srgbClr>
              </a:gs>
            </a:gsLst>
            <a:path path="circle">
              <a:fillToRect r="100000" b="100000"/>
            </a:path>
            <a:tileRect l="-100000" t="-100000"/>
          </a:gradFill>
          <a:ln>
            <a:solidFill>
              <a:schemeClr val="tx1"/>
            </a:solidFill>
          </a:ln>
        </p:spPr>
        <p:style>
          <a:lnRef idx="1">
            <a:schemeClr val="accent4"/>
          </a:lnRef>
          <a:fillRef idx="2">
            <a:schemeClr val="accent4"/>
          </a:fillRef>
          <a:effectRef idx="1">
            <a:schemeClr val="accent4"/>
          </a:effectRef>
          <a:fontRef idx="minor">
            <a:schemeClr val="dk1"/>
          </a:fontRef>
        </p:style>
        <p:txBody>
          <a:bodyPr vert="eaVert" rtlCol="0" anchor="ctr"/>
          <a:lstStyle/>
          <a:p>
            <a:pPr marL="0" marR="0" lvl="0" indent="0" algn="l" defTabSz="708944"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届出資料の形式的な</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確認</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0894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　消費者庁</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食品表示</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企画課 ） </a:t>
            </a:r>
            <a:r>
              <a:rPr kumimoji="1" lang="ja-JP" altLang="en-US" sz="1477"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7556825" y="3301495"/>
            <a:ext cx="461665" cy="1311150"/>
          </a:xfrm>
          <a:prstGeom prst="rect">
            <a:avLst/>
          </a:prstGeom>
          <a:gradFill flip="none" rotWithShape="1">
            <a:gsLst>
              <a:gs pos="0">
                <a:srgbClr val="FFFF00">
                  <a:tint val="66000"/>
                  <a:satMod val="160000"/>
                </a:srgbClr>
              </a:gs>
              <a:gs pos="75000">
                <a:srgbClr val="FFFF00">
                  <a:tint val="44500"/>
                  <a:satMod val="160000"/>
                </a:srgbClr>
              </a:gs>
              <a:gs pos="100000">
                <a:srgbClr val="FFFF00">
                  <a:tint val="23500"/>
                  <a:satMod val="160000"/>
                </a:srgbClr>
              </a:gs>
            </a:gsLst>
            <a:path path="circle">
              <a:fillToRect l="100000" b="100000"/>
            </a:path>
            <a:tileRect t="-100000" r="-100000"/>
          </a:gradFill>
          <a:ln>
            <a:solidFill>
              <a:schemeClr val="tx1"/>
            </a:solidFill>
          </a:ln>
        </p:spPr>
        <p:style>
          <a:lnRef idx="1">
            <a:schemeClr val="accent4"/>
          </a:lnRef>
          <a:fillRef idx="2">
            <a:schemeClr val="accent4"/>
          </a:fillRef>
          <a:effectRef idx="1">
            <a:schemeClr val="accent4"/>
          </a:effectRef>
          <a:fontRef idx="minor">
            <a:schemeClr val="dk1"/>
          </a:fontRef>
        </p:style>
        <p:txBody>
          <a:bodyPr vert="eaVert" wrap="square" rtlCol="0">
            <a:spAutoFit/>
          </a:bodyPr>
          <a:lstStyle/>
          <a:p>
            <a:pPr marL="0" marR="0" lvl="0" indent="0" algn="ctr" defTabSz="70894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届出公表</a:t>
            </a:r>
          </a:p>
        </p:txBody>
      </p:sp>
      <p:sp>
        <p:nvSpPr>
          <p:cNvPr id="11" name="右矢印 10"/>
          <p:cNvSpPr/>
          <p:nvPr/>
        </p:nvSpPr>
        <p:spPr>
          <a:xfrm>
            <a:off x="2717133" y="3373473"/>
            <a:ext cx="3083327" cy="422816"/>
          </a:xfrm>
          <a:prstGeom prst="rightArrow">
            <a:avLst/>
          </a:prstGeom>
          <a:solidFill>
            <a:schemeClr val="accent5"/>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708944" rtl="0" eaLnBrk="1" fontAlgn="auto" latinLnBrk="0" hangingPunct="1">
              <a:lnSpc>
                <a:spcPct val="100000"/>
              </a:lnSpc>
              <a:spcBef>
                <a:spcPts val="0"/>
              </a:spcBef>
              <a:spcAft>
                <a:spcPts val="0"/>
              </a:spcAft>
              <a:buClrTx/>
              <a:buSzTx/>
              <a:buFontTx/>
              <a:buNone/>
              <a:tabLst/>
              <a:defRPr/>
            </a:pPr>
            <a:endParaRPr kumimoji="1" lang="ja-JP" altLang="en-US" sz="139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右矢印 11"/>
          <p:cNvSpPr/>
          <p:nvPr/>
        </p:nvSpPr>
        <p:spPr>
          <a:xfrm>
            <a:off x="6781741" y="3408914"/>
            <a:ext cx="699415" cy="422816"/>
          </a:xfrm>
          <a:prstGeom prst="rightArrow">
            <a:avLst/>
          </a:prstGeom>
          <a:solidFill>
            <a:schemeClr val="accent5"/>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708944" rtl="0" eaLnBrk="1" fontAlgn="auto" latinLnBrk="0" hangingPunct="1">
              <a:lnSpc>
                <a:spcPct val="100000"/>
              </a:lnSpc>
              <a:spcBef>
                <a:spcPts val="0"/>
              </a:spcBef>
              <a:spcAft>
                <a:spcPts val="0"/>
              </a:spcAft>
              <a:buClrTx/>
              <a:buSzTx/>
              <a:buFontTx/>
              <a:buNone/>
              <a:tabLst/>
              <a:defRPr/>
            </a:pPr>
            <a:endParaRPr kumimoji="1" lang="ja-JP" altLang="en-US" sz="139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2672846" y="3831730"/>
            <a:ext cx="3186186" cy="2631490"/>
          </a:xfrm>
          <a:prstGeom prst="rect">
            <a:avLst/>
          </a:prstGeom>
        </p:spPr>
        <p:txBody>
          <a:bodyPr wrap="square">
            <a:spAutoFit/>
          </a:bodyPr>
          <a:lstStyle/>
          <a:p>
            <a:pPr marL="0" marR="0" lvl="0" indent="0" algn="l" defTabSz="844014" rtl="0" eaLnBrk="1" fontAlgn="auto" latinLnBrk="0" hangingPunct="1">
              <a:lnSpc>
                <a:spcPts val="1754"/>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機能性表示食品届出データベースで</a:t>
            </a:r>
            <a:endParaRPr kumimoji="1" lang="en-US" altLang="ja-JP"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14" rtl="0" eaLnBrk="1" fontAlgn="auto" latinLnBrk="0" hangingPunct="1">
              <a:lnSpc>
                <a:spcPts val="1754"/>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届出資料の</a:t>
            </a:r>
            <a:r>
              <a:rPr kumimoji="1" lang="ja-JP" altLang="en-US" sz="14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提出</a:t>
            </a:r>
            <a:endParaRPr kumimoji="1" lang="en-US" altLang="ja-JP" sz="14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844014" rtl="0" eaLnBrk="1" fontAlgn="auto" latinLnBrk="0" hangingPunct="1">
              <a:lnSpc>
                <a:spcPts val="1754"/>
              </a:lnSpc>
              <a:spcBef>
                <a:spcPts val="0"/>
              </a:spcBef>
              <a:spcAft>
                <a:spcPts val="0"/>
              </a:spcAft>
              <a:buClrTx/>
              <a:buSzTx/>
              <a:buFontTx/>
              <a:buNone/>
              <a:tabLst/>
              <a:defRPr/>
            </a:pPr>
            <a:endParaRPr kumimoji="1" lang="en-US" altLang="ja-JP"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14" rtl="0" eaLnBrk="1" fontAlgn="auto" latinLnBrk="0" hangingPunct="1">
              <a:lnSpc>
                <a:spcPts val="1754"/>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内容</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844014" rtl="0" eaLnBrk="1" fontAlgn="auto" latinLnBrk="0" hangingPunct="1">
              <a:lnSpc>
                <a:spcPts val="1754"/>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当該食品に関する表示の内容</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14" rtl="0" eaLnBrk="1" fontAlgn="auto" latinLnBrk="0" hangingPunct="1">
              <a:lnSpc>
                <a:spcPts val="1754"/>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食品関連事業者名及び連絡先等の食品</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14" rtl="0" eaLnBrk="1" fontAlgn="auto" latinLnBrk="0" hangingPunct="1">
              <a:lnSpc>
                <a:spcPts val="1754"/>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関連事業者に関する基本情報</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14" rtl="0" eaLnBrk="1" fontAlgn="auto" latinLnBrk="0" hangingPunct="1">
              <a:lnSpc>
                <a:spcPts val="1754"/>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安全性及び機能性の根拠に関する情報</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14" rtl="0" eaLnBrk="1" fontAlgn="auto" latinLnBrk="0" hangingPunct="1">
              <a:lnSpc>
                <a:spcPts val="1754"/>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生産・製造及び品質の管理に関する情報</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14" rtl="0" eaLnBrk="1" fontAlgn="auto" latinLnBrk="0" hangingPunct="1">
              <a:lnSpc>
                <a:spcPts val="1754"/>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健康被害の情報収集体制</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14" rtl="0" eaLnBrk="1" fontAlgn="auto" latinLnBrk="0" hangingPunct="1">
              <a:lnSpc>
                <a:spcPts val="1754"/>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その他必要な事項</a:t>
            </a: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649913" y="2610594"/>
            <a:ext cx="2286242" cy="338554"/>
          </a:xfrm>
          <a:prstGeom prst="rect">
            <a:avLst/>
          </a:prstGeom>
          <a:noFill/>
        </p:spPr>
        <p:txBody>
          <a:bodyPr wrap="square" rtlCol="0">
            <a:spAutoFit/>
          </a:bodyPr>
          <a:lstStyle/>
          <a:p>
            <a:pPr marL="0" marR="0" lvl="0" indent="0" algn="l" defTabSz="70894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≪届出手続の流れ≫</a:t>
            </a:r>
          </a:p>
        </p:txBody>
      </p:sp>
      <p:sp>
        <p:nvSpPr>
          <p:cNvPr id="15" name="右矢印 14"/>
          <p:cNvSpPr/>
          <p:nvPr/>
        </p:nvSpPr>
        <p:spPr>
          <a:xfrm>
            <a:off x="8121742" y="3436755"/>
            <a:ext cx="1075369" cy="422816"/>
          </a:xfrm>
          <a:prstGeom prst="rightArrow">
            <a:avLst/>
          </a:prstGeom>
          <a:solidFill>
            <a:schemeClr val="accent5"/>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708944" rtl="0" eaLnBrk="1" fontAlgn="auto" latinLnBrk="0" hangingPunct="1">
              <a:lnSpc>
                <a:spcPct val="100000"/>
              </a:lnSpc>
              <a:spcBef>
                <a:spcPts val="0"/>
              </a:spcBef>
              <a:spcAft>
                <a:spcPts val="0"/>
              </a:spcAft>
              <a:buClrTx/>
              <a:buSzTx/>
              <a:buFontTx/>
              <a:buNone/>
              <a:tabLst/>
              <a:defRPr/>
            </a:pPr>
            <a:endParaRPr kumimoji="1" lang="ja-JP" altLang="en-US" sz="139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9279138" y="3301495"/>
            <a:ext cx="461665" cy="1311150"/>
          </a:xfrm>
          <a:prstGeom prst="rect">
            <a:avLst/>
          </a:prstGeom>
          <a:solidFill>
            <a:schemeClr val="accent6">
              <a:lumMod val="40000"/>
              <a:lumOff val="6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vert="eaVert" wrap="square" rtlCol="0">
            <a:spAutoFit/>
          </a:bodyPr>
          <a:lstStyle/>
          <a:p>
            <a:pPr marL="0" marR="0" lvl="0" indent="0" algn="ctr" defTabSz="70894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a:t>
            </a:r>
          </a:p>
        </p:txBody>
      </p:sp>
      <p:sp>
        <p:nvSpPr>
          <p:cNvPr id="19" name="テキスト ボックス 18"/>
          <p:cNvSpPr txBox="1"/>
          <p:nvPr/>
        </p:nvSpPr>
        <p:spPr>
          <a:xfrm>
            <a:off x="1628922" y="2938465"/>
            <a:ext cx="1661723" cy="319639"/>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販売日の</a:t>
            </a:r>
            <a:r>
              <a:rPr kumimoji="1" lang="en-US" altLang="ja-JP" sz="1477" b="0" i="0" u="none" strike="noStrike" kern="1200" cap="none" spc="0" normalizeH="0" baseline="0" noProof="0" dirty="0">
                <a:ln>
                  <a:noFill/>
                </a:ln>
                <a:solidFill>
                  <a:prstClr val="black"/>
                </a:solidFill>
                <a:effectLst/>
                <a:uLnTx/>
                <a:uFillTx/>
                <a:latin typeface="ＭＳ Ｐゴシック"/>
                <a:ea typeface="ＭＳ Ｐゴシック"/>
                <a:cs typeface="+mn-cs"/>
              </a:rPr>
              <a:t>60</a:t>
            </a: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日前</a:t>
            </a:r>
          </a:p>
        </p:txBody>
      </p:sp>
      <p:grpSp>
        <p:nvGrpSpPr>
          <p:cNvPr id="9" name="グループ化 8"/>
          <p:cNvGrpSpPr/>
          <p:nvPr/>
        </p:nvGrpSpPr>
        <p:grpSpPr>
          <a:xfrm>
            <a:off x="8221228" y="4712145"/>
            <a:ext cx="3318744" cy="2014090"/>
            <a:chOff x="6374458" y="4894951"/>
            <a:chExt cx="3448874" cy="1702401"/>
          </a:xfrm>
        </p:grpSpPr>
        <p:grpSp>
          <p:nvGrpSpPr>
            <p:cNvPr id="3" name="グループ化 2"/>
            <p:cNvGrpSpPr/>
            <p:nvPr/>
          </p:nvGrpSpPr>
          <p:grpSpPr>
            <a:xfrm>
              <a:off x="6762005" y="4894951"/>
              <a:ext cx="3061327" cy="1702401"/>
              <a:chOff x="6527943" y="4873108"/>
              <a:chExt cx="3183529" cy="1702401"/>
            </a:xfrm>
          </p:grpSpPr>
          <p:sp>
            <p:nvSpPr>
              <p:cNvPr id="20" name="ホームベース 19"/>
              <p:cNvSpPr/>
              <p:nvPr/>
            </p:nvSpPr>
            <p:spPr>
              <a:xfrm>
                <a:off x="6965339" y="4873108"/>
                <a:ext cx="2746133" cy="766093"/>
              </a:xfrm>
              <a:prstGeom prst="homePlate">
                <a:avLst>
                  <a:gd name="adj" fmla="val 36714"/>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・適切な品質管理</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・健康被害等の情報収集</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・新たな知見の収集　など</a:t>
                </a:r>
              </a:p>
            </p:txBody>
          </p:sp>
          <p:sp>
            <p:nvSpPr>
              <p:cNvPr id="23" name="ホームベース 22"/>
              <p:cNvSpPr/>
              <p:nvPr/>
            </p:nvSpPr>
            <p:spPr>
              <a:xfrm>
                <a:off x="6965336" y="5645811"/>
                <a:ext cx="2746134" cy="929698"/>
              </a:xfrm>
              <a:prstGeom prst="homePlate">
                <a:avLst>
                  <a:gd name="adj" fmla="val 29860"/>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・健康被害等の情報収集</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・食品表示法に基づく指示及び</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77668" marR="0" lvl="0" indent="-77668" algn="l" defTabSz="844083"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命令並びに公表（危険な商品の流通防止措置等）</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テキスト ボックス 24"/>
              <p:cNvSpPr txBox="1"/>
              <p:nvPr/>
            </p:nvSpPr>
            <p:spPr>
              <a:xfrm>
                <a:off x="6527943" y="4873109"/>
                <a:ext cx="432396" cy="767247"/>
              </a:xfrm>
              <a:prstGeom prst="rect">
                <a:avLst/>
              </a:prstGeom>
              <a:solidFill>
                <a:schemeClr val="accent6">
                  <a:lumMod val="40000"/>
                  <a:lumOff val="6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vert="eaVert" wrap="square" rtlCol="0">
                <a:spAutoFit/>
              </a:bodyPr>
              <a:lstStyle/>
              <a:p>
                <a:pPr marL="0" marR="0" lvl="0" indent="0" algn="ctr" defTabSz="70894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届出者</a:t>
                </a:r>
              </a:p>
            </p:txBody>
          </p:sp>
          <p:sp>
            <p:nvSpPr>
              <p:cNvPr id="26" name="テキスト ボックス 25"/>
              <p:cNvSpPr txBox="1"/>
              <p:nvPr/>
            </p:nvSpPr>
            <p:spPr>
              <a:xfrm>
                <a:off x="6531672" y="5640355"/>
                <a:ext cx="432396" cy="934565"/>
              </a:xfrm>
              <a:prstGeom prst="rect">
                <a:avLst/>
              </a:prstGeom>
              <a:solidFill>
                <a:schemeClr val="accent4">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vert="eaVert" wrap="square" rtlCol="0">
                <a:spAutoFit/>
              </a:bodyPr>
              <a:lstStyle/>
              <a:p>
                <a:pPr marL="0" marR="0" lvl="0" indent="0" algn="ctr" defTabSz="70894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行政</a:t>
                </a:r>
              </a:p>
            </p:txBody>
          </p:sp>
        </p:grpSp>
        <p:sp>
          <p:nvSpPr>
            <p:cNvPr id="6" name="テキスト ボックス 5"/>
            <p:cNvSpPr txBox="1"/>
            <p:nvPr/>
          </p:nvSpPr>
          <p:spPr>
            <a:xfrm>
              <a:off x="6374458" y="5191178"/>
              <a:ext cx="446303" cy="1310429"/>
            </a:xfrm>
            <a:prstGeom prst="rect">
              <a:avLst/>
            </a:prstGeom>
            <a:noFill/>
          </p:spPr>
          <p:txBody>
            <a:bodyPr vert="eaVert"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届出後の対応</a:t>
              </a:r>
            </a:p>
          </p:txBody>
        </p:sp>
      </p:grpSp>
      <p:grpSp>
        <p:nvGrpSpPr>
          <p:cNvPr id="28" name="グループ化 27"/>
          <p:cNvGrpSpPr>
            <a:grpSpLocks/>
          </p:cNvGrpSpPr>
          <p:nvPr/>
        </p:nvGrpSpPr>
        <p:grpSpPr bwMode="auto">
          <a:xfrm>
            <a:off x="0" y="548680"/>
            <a:ext cx="12204000" cy="71437"/>
            <a:chOff x="0" y="288000"/>
            <a:chExt cx="9144000" cy="72000"/>
          </a:xfrm>
        </p:grpSpPr>
        <p:cxnSp>
          <p:nvCxnSpPr>
            <p:cNvPr id="29" name="直線コネクタ 2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3968039" y="31010"/>
            <a:ext cx="4627323" cy="46166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機能性表示食品の届出の流れ</a:t>
            </a:r>
          </a:p>
        </p:txBody>
      </p:sp>
      <p:pic>
        <p:nvPicPr>
          <p:cNvPr id="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スライド番号プレースホルダー 3"/>
          <p:cNvSpPr>
            <a:spLocks noGrp="1"/>
          </p:cNvSpPr>
          <p:nvPr>
            <p:ph type="sldNum" sz="quarter" idx="4"/>
          </p:nvPr>
        </p:nvSpPr>
        <p:spPr>
          <a:xfrm>
            <a:off x="9347200" y="6492902"/>
            <a:ext cx="28448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2597218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982400" y="702976"/>
            <a:ext cx="718179" cy="276999"/>
          </a:xfrm>
          <a:prstGeom prst="rect">
            <a:avLst/>
          </a:prstGeom>
          <a:noFill/>
        </p:spPr>
        <p:txBody>
          <a:bodyPr wrap="square" rtlCol="0">
            <a:spAutoFit/>
          </a:bodyPr>
          <a:lstStyle/>
          <a:p>
            <a:pPr defTabSz="914377">
              <a:defRPr/>
            </a:pPr>
            <a:r>
              <a:rPr lang="ja-JP" altLang="en-US" sz="1200" dirty="0">
                <a:solidFill>
                  <a:prstClr val="black"/>
                </a:solidFill>
                <a:latin typeface="Arial"/>
                <a:ea typeface="ＭＳ Ｐゴシック"/>
              </a:rPr>
              <a:t>（件）</a:t>
            </a:r>
          </a:p>
        </p:txBody>
      </p:sp>
      <p:sp>
        <p:nvSpPr>
          <p:cNvPr id="15" name="テキスト ボックス 14"/>
          <p:cNvSpPr txBox="1"/>
          <p:nvPr/>
        </p:nvSpPr>
        <p:spPr>
          <a:xfrm>
            <a:off x="3782600" y="6553919"/>
            <a:ext cx="7899704" cy="261610"/>
          </a:xfrm>
          <a:prstGeom prst="rect">
            <a:avLst/>
          </a:prstGeom>
          <a:noFill/>
        </p:spPr>
        <p:txBody>
          <a:bodyPr wrap="square" rtlCol="0">
            <a:spAutoFit/>
          </a:bodyPr>
          <a:lstStyle/>
          <a:p>
            <a:pPr defTabSz="914377">
              <a:defRPr/>
            </a:pPr>
            <a:r>
              <a:rPr lang="en-US" altLang="ja-JP" sz="1100" dirty="0">
                <a:solidFill>
                  <a:prstClr val="black"/>
                </a:solidFill>
                <a:latin typeface="Arial"/>
                <a:ea typeface="ＭＳ Ｐゴシック"/>
              </a:rPr>
              <a:t>※</a:t>
            </a:r>
            <a:r>
              <a:rPr lang="ja-JP" altLang="en-US" sz="1100" dirty="0">
                <a:solidFill>
                  <a:prstClr val="black"/>
                </a:solidFill>
                <a:latin typeface="Arial"/>
                <a:ea typeface="ＭＳ Ｐゴシック"/>
              </a:rPr>
              <a:t>数値は各年度末時点における許可・届出件数（累積数。失効・撤回を除く。）。</a:t>
            </a:r>
            <a:endParaRPr lang="en-US" altLang="ja-JP" sz="1100" dirty="0">
              <a:solidFill>
                <a:prstClr val="black"/>
              </a:solidFill>
              <a:latin typeface="Arial"/>
              <a:ea typeface="ＭＳ Ｐゴシック"/>
            </a:endParaRPr>
          </a:p>
        </p:txBody>
      </p:sp>
      <p:sp>
        <p:nvSpPr>
          <p:cNvPr id="18" name="テキスト ボックス 17"/>
          <p:cNvSpPr txBox="1"/>
          <p:nvPr/>
        </p:nvSpPr>
        <p:spPr>
          <a:xfrm>
            <a:off x="2157983" y="56166"/>
            <a:ext cx="7392501" cy="461665"/>
          </a:xfrm>
          <a:prstGeom prst="rect">
            <a:avLst/>
          </a:prstGeom>
          <a:noFill/>
        </p:spPr>
        <p:txBody>
          <a:bodyPr wrap="square">
            <a:spAutoFit/>
          </a:bodyPr>
          <a:lstStyle/>
          <a:p>
            <a:pPr algn="ctr" defTabSz="914377">
              <a:defRPr/>
            </a:pPr>
            <a:r>
              <a:rPr lang="ja-JP" altLang="en-US" sz="2400" dirty="0">
                <a:solidFill>
                  <a:prstClr val="black"/>
                </a:solidFill>
                <a:latin typeface="Arial"/>
                <a:ea typeface="ＤＦ特太ゴシック体" pitchFamily="1" charset="-128"/>
              </a:rPr>
              <a:t>特定保健用食品と機能性表示食品の件数推移</a:t>
            </a:r>
          </a:p>
        </p:txBody>
      </p:sp>
      <p:grpSp>
        <p:nvGrpSpPr>
          <p:cNvPr id="16" name="グループ化 15"/>
          <p:cNvGrpSpPr>
            <a:grpSpLocks/>
          </p:cNvGrpSpPr>
          <p:nvPr/>
        </p:nvGrpSpPr>
        <p:grpSpPr bwMode="auto">
          <a:xfrm>
            <a:off x="0" y="549252"/>
            <a:ext cx="12204000" cy="71437"/>
            <a:chOff x="0" y="288000"/>
            <a:chExt cx="9144000" cy="72000"/>
          </a:xfrm>
        </p:grpSpPr>
        <p:cxnSp>
          <p:nvCxnSpPr>
            <p:cNvPr id="19" name="直線コネクタ 18"/>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pic>
        <p:nvPicPr>
          <p:cNvPr id="1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グラフ 11"/>
          <p:cNvGraphicFramePr/>
          <p:nvPr>
            <p:extLst>
              <p:ext uri="{D42A27DB-BD31-4B8C-83A1-F6EECF244321}">
                <p14:modId xmlns:p14="http://schemas.microsoft.com/office/powerpoint/2010/main" val="2750680589"/>
              </p:ext>
            </p:extLst>
          </p:nvPr>
        </p:nvGraphicFramePr>
        <p:xfrm>
          <a:off x="1682496" y="862901"/>
          <a:ext cx="8528305" cy="5775166"/>
        </p:xfrm>
        <a:graphic>
          <a:graphicData uri="http://schemas.openxmlformats.org/drawingml/2006/chart">
            <c:chart xmlns:c="http://schemas.openxmlformats.org/drawingml/2006/chart" xmlns:r="http://schemas.openxmlformats.org/officeDocument/2006/relationships" r:id="rId4"/>
          </a:graphicData>
        </a:graphic>
      </p:graphicFrame>
      <p:sp>
        <p:nvSpPr>
          <p:cNvPr id="13" name="スライド番号プレースホルダー 3"/>
          <p:cNvSpPr>
            <a:spLocks noGrp="1"/>
          </p:cNvSpPr>
          <p:nvPr>
            <p:ph type="sldNum" sz="quarter" idx="4"/>
          </p:nvPr>
        </p:nvSpPr>
        <p:spPr>
          <a:xfrm>
            <a:off x="9347200" y="6492902"/>
            <a:ext cx="28448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1034769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673768" y="1009097"/>
            <a:ext cx="10780295" cy="1102471"/>
          </a:xfrm>
          <a:prstGeom prst="roundRect">
            <a:avLst>
              <a:gd name="adj" fmla="val 5500"/>
            </a:avLst>
          </a:prstGeom>
          <a:noFill/>
          <a:ln cap="rnd">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26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rPr>
              <a:t>○平成</a:t>
            </a:r>
            <a:r>
              <a:rPr kumimoji="1" lang="en-US" altLang="ja-JP" sz="1800" b="0" i="0" u="none" strike="noStrike" kern="1200" cap="none" spc="0" normalizeH="0" baseline="0" noProof="0" dirty="0">
                <a:ln>
                  <a:noFill/>
                </a:ln>
                <a:solidFill>
                  <a:prstClr val="black"/>
                </a:solidFill>
                <a:effectLst/>
                <a:uLnTx/>
                <a:uFillTx/>
                <a:latin typeface="ＭＳ Ｐゴシック"/>
                <a:ea typeface="ＭＳ Ｐゴシック"/>
                <a:cs typeface="+mn-cs"/>
              </a:rPr>
              <a:t>28</a:t>
            </a:r>
            <a:r>
              <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rPr>
              <a:t>年４月から、</a:t>
            </a:r>
            <a:r>
              <a:rPr kumimoji="1" lang="ja-JP" altLang="en-US" sz="1800" b="0" i="0" u="sng" strike="noStrike" kern="1200" cap="none" spc="0" normalizeH="0" baseline="0" noProof="0" dirty="0">
                <a:ln>
                  <a:noFill/>
                </a:ln>
                <a:solidFill>
                  <a:prstClr val="black"/>
                </a:solidFill>
                <a:effectLst/>
                <a:uLnTx/>
                <a:uFillTx/>
                <a:latin typeface="ＭＳ Ｐゴシック"/>
                <a:ea typeface="ＭＳ Ｐゴシック"/>
                <a:cs typeface="+mn-cs"/>
              </a:rPr>
              <a:t>機能性</a:t>
            </a:r>
            <a:r>
              <a:rPr kumimoji="1" lang="ja-JP" altLang="en-US" sz="1800" b="0" i="0" u="sng" strike="noStrike" kern="1200" cap="none" spc="0" normalizeH="0" baseline="0" noProof="0" dirty="0" smtClean="0">
                <a:ln>
                  <a:noFill/>
                </a:ln>
                <a:solidFill>
                  <a:prstClr val="black"/>
                </a:solidFill>
                <a:effectLst/>
                <a:uLnTx/>
                <a:uFillTx/>
                <a:latin typeface="ＭＳ Ｐゴシック"/>
                <a:ea typeface="ＭＳ Ｐゴシック"/>
                <a:cs typeface="+mn-cs"/>
              </a:rPr>
              <a:t>表示食品制度届出</a:t>
            </a:r>
            <a:r>
              <a:rPr kumimoji="1" lang="ja-JP" altLang="en-US" sz="1800" b="0" i="0" u="sng" strike="noStrike" kern="1200" cap="none" spc="0" normalizeH="0" baseline="0" noProof="0" dirty="0">
                <a:ln>
                  <a:noFill/>
                </a:ln>
                <a:solidFill>
                  <a:prstClr val="black"/>
                </a:solidFill>
                <a:effectLst/>
                <a:uLnTx/>
                <a:uFillTx/>
                <a:latin typeface="ＭＳ Ｐゴシック"/>
                <a:ea typeface="ＭＳ Ｐゴシック"/>
                <a:cs typeface="+mn-cs"/>
              </a:rPr>
              <a:t>データベース</a:t>
            </a:r>
            <a:r>
              <a:rPr kumimoji="1" lang="ja-JP" altLang="en-US" sz="1800" b="0" i="0" u="none" strike="noStrike" kern="1200" cap="none" spc="0" normalizeH="0" baseline="0" noProof="0" dirty="0">
                <a:ln>
                  <a:noFill/>
                </a:ln>
                <a:solidFill>
                  <a:prstClr val="black"/>
                </a:solidFill>
                <a:effectLst/>
                <a:uLnTx/>
                <a:uFillTx/>
                <a:latin typeface="ＭＳ Ｐゴシック"/>
                <a:ea typeface="ＭＳ Ｐゴシック"/>
                <a:cs typeface="+mn-cs"/>
              </a:rPr>
              <a:t>を運用開始</a:t>
            </a:r>
            <a:endParaRPr kumimoji="1" lang="en-US" altLang="ja-JP" sz="18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377" rtl="0" eaLnBrk="1" fontAlgn="auto" latinLnBrk="0" hangingPunct="1">
              <a:lnSpc>
                <a:spcPts val="26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○これまでに、届出資料の簡素化（入力項目の削減）や販売状況等の即日更新を可能とする等の改修を実施</a:t>
            </a:r>
            <a:endPar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l" defTabSz="914377" rtl="0" eaLnBrk="1" fontAlgn="auto" latinLnBrk="0" hangingPunct="1">
              <a:lnSpc>
                <a:spcPts val="26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○令和７年度にシステム改修予定</a:t>
            </a:r>
            <a:endParaRPr kumimoji="1" lang="en-US" altLang="ja-JP" sz="18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grpSp>
        <p:nvGrpSpPr>
          <p:cNvPr id="26" name="グループ化 25"/>
          <p:cNvGrpSpPr>
            <a:grpSpLocks/>
          </p:cNvGrpSpPr>
          <p:nvPr/>
        </p:nvGrpSpPr>
        <p:grpSpPr bwMode="auto">
          <a:xfrm>
            <a:off x="0" y="603039"/>
            <a:ext cx="12204000" cy="71437"/>
            <a:chOff x="0" y="288000"/>
            <a:chExt cx="9144000" cy="72000"/>
          </a:xfrm>
        </p:grpSpPr>
        <p:cxnSp>
          <p:nvCxnSpPr>
            <p:cNvPr id="27" name="直線コネクタ 26"/>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23" name="テキスト ボックス 22"/>
          <p:cNvSpPr txBox="1"/>
          <p:nvPr/>
        </p:nvSpPr>
        <p:spPr>
          <a:xfrm>
            <a:off x="2088682" y="66975"/>
            <a:ext cx="7593781" cy="523220"/>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0"/>
                <a:solidFill>
                  <a:prstClr val="black"/>
                </a:solidFill>
                <a:effectLst/>
                <a:uLnTx/>
                <a:uFillTx/>
                <a:latin typeface="ＭＳ Ｐゴシック"/>
                <a:ea typeface="ＭＳ Ｐゴシック"/>
                <a:cs typeface="+mn-cs"/>
              </a:rPr>
              <a:t>機能性表示</a:t>
            </a:r>
            <a:r>
              <a:rPr kumimoji="1" lang="ja-JP" altLang="en-US" sz="2800" b="1" i="0" u="none" strike="noStrike" kern="1200" cap="none" spc="0" normalizeH="0" baseline="0" noProof="0" dirty="0" smtClean="0">
                <a:ln w="0"/>
                <a:solidFill>
                  <a:prstClr val="black"/>
                </a:solidFill>
                <a:effectLst/>
                <a:uLnTx/>
                <a:uFillTx/>
                <a:latin typeface="ＭＳ Ｐゴシック"/>
                <a:ea typeface="ＭＳ Ｐゴシック"/>
                <a:cs typeface="+mn-cs"/>
              </a:rPr>
              <a:t>食品制度届出</a:t>
            </a:r>
            <a:r>
              <a:rPr kumimoji="1" lang="ja-JP" altLang="en-US" sz="2800" b="1" i="0" u="none" strike="noStrike" kern="1200" cap="none" spc="0" normalizeH="0" baseline="0" noProof="0" dirty="0">
                <a:ln w="0"/>
                <a:solidFill>
                  <a:prstClr val="black"/>
                </a:solidFill>
                <a:effectLst/>
                <a:uLnTx/>
                <a:uFillTx/>
                <a:latin typeface="ＭＳ Ｐゴシック"/>
                <a:ea typeface="ＭＳ Ｐゴシック"/>
                <a:cs typeface="+mn-cs"/>
              </a:rPr>
              <a:t>データベース（構築等</a:t>
            </a:r>
            <a:r>
              <a:rPr kumimoji="1" lang="ja-JP" altLang="en-US" sz="2400" b="1" i="0" u="none" strike="noStrike" kern="1200" cap="none" spc="0" normalizeH="0" baseline="0" noProof="0" dirty="0">
                <a:ln w="0"/>
                <a:solidFill>
                  <a:prstClr val="black"/>
                </a:solidFill>
                <a:effectLst/>
                <a:uLnTx/>
                <a:uFillTx/>
                <a:latin typeface="ＭＳ Ｐゴシック"/>
                <a:ea typeface="ＭＳ Ｐゴシック"/>
                <a:cs typeface="+mn-cs"/>
              </a:rPr>
              <a:t>）</a:t>
            </a:r>
          </a:p>
        </p:txBody>
      </p:sp>
      <p:pic>
        <p:nvPicPr>
          <p:cNvPr id="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スライド番号プレースホルダー 3"/>
          <p:cNvSpPr>
            <a:spLocks noGrp="1"/>
          </p:cNvSpPr>
          <p:nvPr>
            <p:ph type="sldNum" sz="quarter" idx="4"/>
          </p:nvPr>
        </p:nvSpPr>
        <p:spPr>
          <a:xfrm>
            <a:off x="9347200" y="6492900"/>
            <a:ext cx="28448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1" lang="ja-JP" altLang="en-US" sz="2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11" name="図 10"/>
          <p:cNvPicPr>
            <a:picLocks noChangeAspect="1"/>
          </p:cNvPicPr>
          <p:nvPr/>
        </p:nvPicPr>
        <p:blipFill>
          <a:blip r:embed="rId4"/>
          <a:stretch>
            <a:fillRect/>
          </a:stretch>
        </p:blipFill>
        <p:spPr>
          <a:xfrm>
            <a:off x="1922384" y="2337339"/>
            <a:ext cx="8219180" cy="4329882"/>
          </a:xfrm>
          <a:prstGeom prst="rect">
            <a:avLst/>
          </a:prstGeom>
        </p:spPr>
      </p:pic>
    </p:spTree>
    <p:extLst>
      <p:ext uri="{BB962C8B-B14F-4D97-AF65-F5344CB8AC3E}">
        <p14:creationId xmlns:p14="http://schemas.microsoft.com/office/powerpoint/2010/main" val="3308277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40363" y="2459504"/>
            <a:ext cx="11511274"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Ｐゴシック"/>
                <a:ea typeface="ＭＳ Ｐゴシック"/>
                <a:cs typeface="+mn-cs"/>
              </a:rPr>
              <a:t>「機能性表示食品の届出等に関するガイドライン</a:t>
            </a:r>
            <a:r>
              <a:rPr kumimoji="1" lang="ja-JP" altLang="en-US" sz="40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endParaRPr kumimoji="1" lang="en-US" altLang="ja-JP" sz="40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a:ea typeface="ＭＳ Ｐゴシック"/>
                <a:cs typeface="+mn-cs"/>
              </a:rPr>
              <a:t>平成</a:t>
            </a:r>
            <a:r>
              <a:rPr kumimoji="1" lang="en-US" altLang="ja-JP" sz="4000" b="0" i="0" u="none" strike="noStrike" kern="1200" cap="none" spc="0" normalizeH="0" baseline="0" noProof="0" dirty="0">
                <a:ln>
                  <a:noFill/>
                </a:ln>
                <a:solidFill>
                  <a:prstClr val="black"/>
                </a:solidFill>
                <a:effectLst/>
                <a:uLnTx/>
                <a:uFillTx/>
                <a:latin typeface="ＭＳ Ｐゴシック"/>
                <a:ea typeface="ＭＳ Ｐゴシック"/>
                <a:cs typeface="+mn-cs"/>
              </a:rPr>
              <a:t>27</a:t>
            </a:r>
            <a:r>
              <a:rPr kumimoji="1" lang="ja-JP" altLang="en-US" sz="4000" b="0" i="0" u="none" strike="noStrike" kern="1200" cap="none" spc="0" normalizeH="0" baseline="0" noProof="0" dirty="0">
                <a:ln>
                  <a:noFill/>
                </a:ln>
                <a:solidFill>
                  <a:prstClr val="black"/>
                </a:solidFill>
                <a:effectLst/>
                <a:uLnTx/>
                <a:uFillTx/>
                <a:latin typeface="ＭＳ Ｐゴシック"/>
                <a:ea typeface="ＭＳ Ｐゴシック"/>
                <a:cs typeface="+mn-cs"/>
              </a:rPr>
              <a:t>年３月</a:t>
            </a:r>
            <a:r>
              <a:rPr kumimoji="1" lang="en-US" altLang="ja-JP" sz="4000" b="0" i="0" u="none" strike="noStrike" kern="1200" cap="none" spc="0" normalizeH="0" baseline="0" noProof="0" dirty="0">
                <a:ln>
                  <a:noFill/>
                </a:ln>
                <a:solidFill>
                  <a:prstClr val="black"/>
                </a:solidFill>
                <a:effectLst/>
                <a:uLnTx/>
                <a:uFillTx/>
                <a:latin typeface="ＭＳ Ｐゴシック"/>
                <a:ea typeface="ＭＳ Ｐゴシック"/>
                <a:cs typeface="+mn-cs"/>
              </a:rPr>
              <a:t>30</a:t>
            </a:r>
            <a:r>
              <a:rPr kumimoji="1" lang="ja-JP" altLang="en-US" sz="4000" b="0" i="0" u="none" strike="noStrike" kern="1200" cap="none" spc="0" normalizeH="0" baseline="0" noProof="0" dirty="0">
                <a:ln>
                  <a:noFill/>
                </a:ln>
                <a:solidFill>
                  <a:prstClr val="black"/>
                </a:solidFill>
                <a:effectLst/>
                <a:uLnTx/>
                <a:uFillTx/>
                <a:latin typeface="ＭＳ Ｐゴシック"/>
                <a:ea typeface="ＭＳ Ｐゴシック"/>
                <a:cs typeface="+mn-cs"/>
              </a:rPr>
              <a:t>日付け消食表第</a:t>
            </a:r>
            <a:r>
              <a:rPr kumimoji="1" lang="en-US" altLang="ja-JP" sz="4000" b="0" i="0" u="none" strike="noStrike" kern="1200" cap="none" spc="0" normalizeH="0" baseline="0" noProof="0" dirty="0">
                <a:ln>
                  <a:noFill/>
                </a:ln>
                <a:solidFill>
                  <a:prstClr val="black"/>
                </a:solidFill>
                <a:effectLst/>
                <a:uLnTx/>
                <a:uFillTx/>
                <a:latin typeface="ＭＳ Ｐゴシック"/>
                <a:ea typeface="ＭＳ Ｐゴシック"/>
                <a:cs typeface="+mn-cs"/>
              </a:rPr>
              <a:t>141</a:t>
            </a:r>
            <a:r>
              <a:rPr kumimoji="1" lang="ja-JP" altLang="en-US" sz="4000" b="0" i="0" u="none" strike="noStrike" kern="1200" cap="none" spc="0" normalizeH="0" baseline="0" noProof="0" dirty="0">
                <a:ln>
                  <a:noFill/>
                </a:ln>
                <a:solidFill>
                  <a:prstClr val="black"/>
                </a:solidFill>
                <a:effectLst/>
                <a:uLnTx/>
                <a:uFillTx/>
                <a:latin typeface="ＭＳ Ｐゴシック"/>
                <a:ea typeface="ＭＳ Ｐゴシック"/>
                <a:cs typeface="+mn-cs"/>
              </a:rPr>
              <a:t>号）</a:t>
            </a:r>
            <a:endParaRPr kumimoji="1" lang="en-US" altLang="ja-JP" sz="40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Ｐゴシック"/>
                <a:ea typeface="ＭＳ Ｐゴシック"/>
                <a:cs typeface="+mn-cs"/>
              </a:rPr>
              <a:t>の改正（令和５年９月</a:t>
            </a:r>
            <a:r>
              <a:rPr kumimoji="1" lang="en-US" altLang="ja-JP" sz="4000" b="0" i="0" u="none" strike="noStrike" kern="1200" cap="none" spc="0" normalizeH="0" baseline="0" noProof="0" dirty="0">
                <a:ln>
                  <a:noFill/>
                </a:ln>
                <a:solidFill>
                  <a:prstClr val="black"/>
                </a:solidFill>
                <a:effectLst/>
                <a:uLnTx/>
                <a:uFillTx/>
                <a:latin typeface="ＭＳ Ｐゴシック"/>
                <a:ea typeface="ＭＳ Ｐゴシック"/>
                <a:cs typeface="+mn-cs"/>
              </a:rPr>
              <a:t>29</a:t>
            </a:r>
            <a:r>
              <a:rPr kumimoji="1" lang="ja-JP" altLang="en-US" sz="4000" b="0" i="0" u="none" strike="noStrike" kern="1200" cap="none" spc="0" normalizeH="0" baseline="0" noProof="0" dirty="0">
                <a:ln>
                  <a:noFill/>
                </a:ln>
                <a:solidFill>
                  <a:prstClr val="black"/>
                </a:solidFill>
                <a:effectLst/>
                <a:uLnTx/>
                <a:uFillTx/>
                <a:latin typeface="ＭＳ Ｐゴシック"/>
                <a:ea typeface="ＭＳ Ｐゴシック"/>
                <a:cs typeface="+mn-cs"/>
              </a:rPr>
              <a:t>日）の概要</a:t>
            </a:r>
            <a:endParaRPr kumimoji="1" lang="en-US" altLang="ja-JP" sz="40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1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00200" y="48384"/>
            <a:ext cx="1314835" cy="3451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3"/>
          <p:cNvSpPr>
            <a:spLocks noGrp="1"/>
          </p:cNvSpPr>
          <p:nvPr>
            <p:ph type="sldNum" sz="quarter" idx="4294967295"/>
          </p:nvPr>
        </p:nvSpPr>
        <p:spPr>
          <a:xfrm>
            <a:off x="9347200" y="6492875"/>
            <a:ext cx="2844800" cy="36512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a:ln>
                  <a:noFill/>
                </a:ln>
                <a:solidFill>
                  <a:prstClr val="black"/>
                </a:solidFill>
                <a:effectLst/>
                <a:uLnTx/>
                <a:uFillTx/>
                <a:latin typeface="ＭＳ Ｐゴシック"/>
                <a:ea typeface="ＭＳ Ｐゴシック"/>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201028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99090" y="1702401"/>
            <a:ext cx="11204426" cy="2746906"/>
          </a:xfrm>
          <a:prstGeom prst="rect">
            <a:avLst/>
          </a:prstGeom>
          <a:noFill/>
        </p:spPr>
        <p:txBody>
          <a:bodyPr wrap="square" rtlCol="0">
            <a:spAutoFit/>
          </a:bodyPr>
          <a:lstStyle/>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１．システマティックレビューの「</a:t>
            </a: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声明（</a:t>
            </a: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年）」</a:t>
            </a:r>
            <a:r>
              <a:rPr kumimoji="1" lang="ja-JP" altLang="en-US" sz="2400" b="1" i="0" u="none" strike="noStrike" kern="1200" cap="none" spc="0" normalizeH="0" baseline="0" noProof="0" dirty="0" err="1" smtClean="0">
                <a:ln>
                  <a:noFill/>
                </a:ln>
                <a:solidFill>
                  <a:prstClr val="black"/>
                </a:solidFill>
                <a:effectLst/>
                <a:uLnTx/>
                <a:uFillTx/>
                <a:latin typeface="ＭＳ Ｐゴシック"/>
                <a:ea typeface="ＭＳ Ｐゴシック"/>
                <a:cs typeface="+mn-cs"/>
              </a:rPr>
              <a:t>への</a:t>
            </a: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準拠</a:t>
            </a:r>
            <a:endPar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・システマティックレビュー報告のための国際指針である</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2009</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年）が</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年）に更新されたことに伴い、機能性表示食品の科学的根拠の一つであるシステマティックレビュー（研究レビュー）の作成を</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PRISMA</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声明（</a:t>
            </a:r>
            <a:r>
              <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2020</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年）に準拠することを原則とし、そのためのチェックリスト等を改正。</a:t>
            </a:r>
            <a:endParaRPr kumimoji="1" lang="en-US" altLang="ja-JP" sz="16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２．届出内容の責任の所在の明確化</a:t>
            </a:r>
            <a:r>
              <a:rPr kumimoji="1" lang="ja-JP" altLang="en-US" sz="18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（「機能性表示食品の届出資料作成に当たってのチェックリスト」の様式変更）</a:t>
            </a:r>
            <a:endParaRPr kumimoji="1" lang="en-US" altLang="ja-JP" sz="1800" b="0" i="0" u="none" strike="noStrike" kern="1200" cap="none" spc="0" normalizeH="0" baseline="0" noProof="0" dirty="0" smtClean="0">
              <a:ln>
                <a:noFill/>
              </a:ln>
              <a:solidFill>
                <a:prstClr val="black"/>
              </a:solidFill>
              <a:effectLst/>
              <a:uLnTx/>
              <a:uFillTx/>
              <a:latin typeface="ＭＳ Ｐゴシック"/>
              <a:ea typeface="ＭＳ Ｐゴシック"/>
              <a:cs typeface="+mn-cs"/>
            </a:endParaRPr>
          </a:p>
          <a:p>
            <a:pPr marL="363538" marR="0" lvl="0" indent="-279400" algn="l" defTabSz="914400" rtl="0" eaLnBrk="1" fontAlgn="auto" latinLnBrk="0" hangingPunct="1">
              <a:lnSpc>
                <a:spcPts val="23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a:cs typeface="+mn-cs"/>
              </a:rPr>
              <a:t>　・届出の内容、とりわけ科学的根拠の挙証責任を届出事業者全体で負っていることを確認するため、チェックリストに届出者（個人又は法人）の代表者の確認欄を追加。</a:t>
            </a: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grpSp>
        <p:nvGrpSpPr>
          <p:cNvPr id="5" name="グループ化 4"/>
          <p:cNvGrpSpPr>
            <a:grpSpLocks/>
          </p:cNvGrpSpPr>
          <p:nvPr/>
        </p:nvGrpSpPr>
        <p:grpSpPr bwMode="auto">
          <a:xfrm>
            <a:off x="-12000" y="1407803"/>
            <a:ext cx="12204000" cy="71437"/>
            <a:chOff x="0" y="288000"/>
            <a:chExt cx="9144000" cy="72000"/>
          </a:xfrm>
        </p:grpSpPr>
        <p:cxnSp>
          <p:nvCxnSpPr>
            <p:cNvPr id="7" name="直線コネクタ 6"/>
            <p:cNvCxnSpPr/>
            <p:nvPr/>
          </p:nvCxnSpPr>
          <p:spPr>
            <a:xfrm>
              <a:off x="0" y="288000"/>
              <a:ext cx="9144000" cy="0"/>
            </a:xfrm>
            <a:prstGeom prst="line">
              <a:avLst/>
            </a:prstGeom>
            <a:ln w="25400">
              <a:solidFill>
                <a:srgbClr val="FDD1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324800"/>
              <a:ext cx="9144000" cy="0"/>
            </a:xfrm>
            <a:prstGeom prst="line">
              <a:avLst/>
            </a:prstGeom>
            <a:ln w="25400">
              <a:solidFill>
                <a:srgbClr val="2B71B7"/>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0" y="360000"/>
              <a:ext cx="9144000" cy="0"/>
            </a:xfrm>
            <a:prstGeom prst="line">
              <a:avLst/>
            </a:prstGeom>
            <a:ln w="25400">
              <a:solidFill>
                <a:srgbClr val="ABCD05"/>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499090" y="4582583"/>
            <a:ext cx="11272141" cy="2092881"/>
          </a:xfrm>
          <a:prstGeom prst="rect">
            <a:avLst/>
          </a:prstGeom>
          <a:noFill/>
          <a:ln>
            <a:solidFill>
              <a:schemeClr val="tx1"/>
            </a:solidFill>
          </a:ln>
        </p:spPr>
        <p:txBody>
          <a:bodyPr wrap="square" rtlCol="0">
            <a:spAutoFit/>
          </a:bodyPr>
          <a:lstStyle/>
          <a:p>
            <a:pPr marL="358775" marR="0" lvl="0" indent="-274638" algn="l" defTabSz="914400" rtl="0" eaLnBrk="1" fontAlgn="auto" latinLnBrk="0" hangingPunct="1">
              <a:lnSpc>
                <a:spcPts val="2300"/>
              </a:lnSpc>
              <a:spcBef>
                <a:spcPts val="0"/>
              </a:spcBef>
              <a:spcAft>
                <a:spcPts val="0"/>
              </a:spcAft>
              <a:buClrTx/>
              <a:buSzTx/>
              <a:buFontTx/>
              <a:buNone/>
              <a:tabLst/>
              <a:defRPr/>
            </a:pPr>
            <a:r>
              <a:rPr lang="en-US" altLang="ja-JP" sz="1600" b="1" dirty="0" smtClean="0">
                <a:solidFill>
                  <a:prstClr val="black"/>
                </a:solidFill>
                <a:latin typeface="ＭＳ Ｐゴシック"/>
              </a:rPr>
              <a:t>※</a:t>
            </a:r>
            <a:r>
              <a:rPr lang="ja-JP" altLang="en-US" sz="1600" b="1" dirty="0">
                <a:solidFill>
                  <a:prstClr val="black"/>
                </a:solidFill>
                <a:latin typeface="ＭＳ Ｐゴシック"/>
              </a:rPr>
              <a:t>経過措置等</a:t>
            </a:r>
            <a:endParaRPr lang="en-US" altLang="ja-JP" sz="1600" b="1" dirty="0">
              <a:solidFill>
                <a:prstClr val="black"/>
              </a:solidFill>
              <a:latin typeface="ＭＳ Ｐゴシック"/>
            </a:endParaRPr>
          </a:p>
          <a:p>
            <a:pPr marL="583009" indent="-514648" defTabSz="742950">
              <a:lnSpc>
                <a:spcPts val="1869"/>
              </a:lnSpc>
              <a:defRPr/>
            </a:pPr>
            <a:r>
              <a:rPr lang="ja-JP" altLang="en-US" sz="1600" dirty="0">
                <a:solidFill>
                  <a:prstClr val="black"/>
                </a:solidFill>
                <a:latin typeface="ＭＳ Ｐゴシック"/>
              </a:rPr>
              <a:t>　　　①</a:t>
            </a:r>
            <a:r>
              <a:rPr lang="ja-JP" altLang="en-US" sz="1600" dirty="0">
                <a:solidFill>
                  <a:srgbClr val="FF0000"/>
                </a:solidFill>
                <a:latin typeface="ＭＳ Ｐゴシック"/>
              </a:rPr>
              <a:t>新規届出</a:t>
            </a:r>
            <a:r>
              <a:rPr lang="ja-JP" altLang="en-US" sz="1600" dirty="0">
                <a:solidFill>
                  <a:prstClr val="black"/>
                </a:solidFill>
                <a:latin typeface="ＭＳ Ｐゴシック"/>
              </a:rPr>
              <a:t>：</a:t>
            </a:r>
            <a:r>
              <a:rPr lang="ja-JP" altLang="en-US" sz="1600" dirty="0">
                <a:solidFill>
                  <a:srgbClr val="FF0000"/>
                </a:solidFill>
                <a:latin typeface="ＭＳ Ｐゴシック"/>
              </a:rPr>
              <a:t>令和７年４月１日届出以降、</a:t>
            </a:r>
            <a:r>
              <a:rPr lang="en-US" altLang="ja-JP" sz="1600" dirty="0">
                <a:solidFill>
                  <a:srgbClr val="FF0000"/>
                </a:solidFill>
                <a:latin typeface="ＭＳ Ｐゴシック"/>
              </a:rPr>
              <a:t>PRISMA</a:t>
            </a:r>
            <a:r>
              <a:rPr lang="ja-JP" altLang="en-US" sz="1600" dirty="0">
                <a:solidFill>
                  <a:srgbClr val="FF0000"/>
                </a:solidFill>
                <a:latin typeface="ＭＳ Ｐゴシック"/>
              </a:rPr>
              <a:t>声明（</a:t>
            </a:r>
            <a:r>
              <a:rPr lang="en-US" altLang="ja-JP" sz="1600" dirty="0">
                <a:solidFill>
                  <a:srgbClr val="FF0000"/>
                </a:solidFill>
                <a:latin typeface="ＭＳ Ｐゴシック"/>
              </a:rPr>
              <a:t>2020</a:t>
            </a:r>
            <a:r>
              <a:rPr lang="ja-JP" altLang="en-US" sz="1600" dirty="0">
                <a:solidFill>
                  <a:srgbClr val="FF0000"/>
                </a:solidFill>
                <a:latin typeface="ＭＳ Ｐゴシック"/>
              </a:rPr>
              <a:t>年）に準拠</a:t>
            </a:r>
            <a:r>
              <a:rPr lang="ja-JP" altLang="en-US" sz="1600" dirty="0">
                <a:solidFill>
                  <a:prstClr val="black"/>
                </a:solidFill>
                <a:latin typeface="ＭＳ Ｐゴシック"/>
              </a:rPr>
              <a:t>することとし、届出の際は（２）により変更</a:t>
            </a:r>
            <a:r>
              <a:rPr lang="ja-JP" altLang="en-US" sz="1600" dirty="0" smtClean="0">
                <a:solidFill>
                  <a:prstClr val="black"/>
                </a:solidFill>
                <a:latin typeface="ＭＳ Ｐゴシック"/>
              </a:rPr>
              <a:t>された</a:t>
            </a:r>
            <a:endParaRPr lang="en-US" altLang="ja-JP" sz="1600" dirty="0" smtClean="0">
              <a:solidFill>
                <a:prstClr val="black"/>
              </a:solidFill>
              <a:latin typeface="ＭＳ Ｐゴシック"/>
            </a:endParaRPr>
          </a:p>
          <a:p>
            <a:pPr marL="583009" indent="-514648" defTabSz="742950">
              <a:lnSpc>
                <a:spcPts val="1869"/>
              </a:lnSpc>
              <a:defRPr/>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様式</a:t>
            </a:r>
            <a:r>
              <a:rPr lang="ja-JP" altLang="en-US" sz="1600" dirty="0">
                <a:solidFill>
                  <a:prstClr val="black"/>
                </a:solidFill>
                <a:latin typeface="ＭＳ Ｐゴシック"/>
              </a:rPr>
              <a:t>（新様式・</a:t>
            </a:r>
            <a:r>
              <a:rPr lang="en-US" altLang="ja-JP" sz="1600" dirty="0">
                <a:solidFill>
                  <a:prstClr val="black"/>
                </a:solidFill>
                <a:latin typeface="ＭＳ Ｐゴシック"/>
              </a:rPr>
              <a:t>2020</a:t>
            </a:r>
            <a:r>
              <a:rPr lang="ja-JP" altLang="en-US" sz="1600" dirty="0">
                <a:solidFill>
                  <a:prstClr val="black"/>
                </a:solidFill>
                <a:latin typeface="ＭＳ Ｐゴシック"/>
              </a:rPr>
              <a:t>準拠版）を用いる。それまでの間は</a:t>
            </a:r>
            <a:r>
              <a:rPr lang="en-US" altLang="ja-JP" sz="1600" dirty="0">
                <a:solidFill>
                  <a:prstClr val="black"/>
                </a:solidFill>
                <a:latin typeface="ＭＳ Ｐゴシック"/>
              </a:rPr>
              <a:t>PRISMA</a:t>
            </a:r>
            <a:r>
              <a:rPr lang="ja-JP" altLang="en-US" sz="1600" dirty="0">
                <a:solidFill>
                  <a:prstClr val="black"/>
                </a:solidFill>
                <a:latin typeface="ＭＳ Ｐゴシック"/>
              </a:rPr>
              <a:t>声明（</a:t>
            </a:r>
            <a:r>
              <a:rPr lang="en-US" altLang="ja-JP" sz="1600" dirty="0">
                <a:solidFill>
                  <a:prstClr val="black"/>
                </a:solidFill>
                <a:latin typeface="ＭＳ Ｐゴシック"/>
              </a:rPr>
              <a:t>2009</a:t>
            </a:r>
            <a:r>
              <a:rPr lang="ja-JP" altLang="en-US" sz="1600" dirty="0">
                <a:solidFill>
                  <a:prstClr val="black"/>
                </a:solidFill>
                <a:latin typeface="ＭＳ Ｐゴシック"/>
              </a:rPr>
              <a:t>年） に準拠して届出しても差し支えない</a:t>
            </a:r>
            <a:r>
              <a:rPr lang="ja-JP" altLang="en-US" sz="1600" dirty="0" smtClean="0">
                <a:solidFill>
                  <a:prstClr val="black"/>
                </a:solidFill>
                <a:latin typeface="ＭＳ Ｐゴシック"/>
              </a:rPr>
              <a:t>が</a:t>
            </a:r>
            <a:endParaRPr lang="en-US" altLang="ja-JP" sz="1600" dirty="0" smtClean="0">
              <a:solidFill>
                <a:prstClr val="black"/>
              </a:solidFill>
              <a:latin typeface="ＭＳ Ｐゴシック"/>
            </a:endParaRPr>
          </a:p>
          <a:p>
            <a:pPr marL="583009" indent="-514648" defTabSz="742950">
              <a:lnSpc>
                <a:spcPts val="1869"/>
              </a:lnSpc>
              <a:defRPr/>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新様式</a:t>
            </a:r>
            <a:r>
              <a:rPr lang="ja-JP" altLang="en-US" sz="1600" dirty="0">
                <a:solidFill>
                  <a:prstClr val="black"/>
                </a:solidFill>
                <a:latin typeface="ＭＳ Ｐゴシック"/>
              </a:rPr>
              <a:t>・</a:t>
            </a:r>
            <a:r>
              <a:rPr lang="en-US" altLang="ja-JP" sz="1600" dirty="0">
                <a:solidFill>
                  <a:prstClr val="black"/>
                </a:solidFill>
                <a:latin typeface="ＭＳ Ｐゴシック"/>
              </a:rPr>
              <a:t>2009</a:t>
            </a:r>
            <a:r>
              <a:rPr lang="ja-JP" altLang="en-US" sz="1600" dirty="0">
                <a:solidFill>
                  <a:prstClr val="black"/>
                </a:solidFill>
                <a:latin typeface="ＭＳ Ｐゴシック"/>
              </a:rPr>
              <a:t>準拠版を用いる</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a:p>
            <a:pPr marL="583009" indent="-514648" defTabSz="742950">
              <a:lnSpc>
                <a:spcPts val="1869"/>
              </a:lnSpc>
              <a:defRPr/>
            </a:pPr>
            <a:endParaRPr lang="en-US" altLang="ja-JP" sz="1600" dirty="0">
              <a:solidFill>
                <a:prstClr val="black"/>
              </a:solidFill>
              <a:latin typeface="ＭＳ Ｐゴシック"/>
            </a:endParaRPr>
          </a:p>
          <a:p>
            <a:pPr marL="583009" indent="-514648" defTabSz="742950">
              <a:lnSpc>
                <a:spcPts val="1869"/>
              </a:lnSpc>
              <a:defRPr/>
            </a:pPr>
            <a:r>
              <a:rPr lang="ja-JP" altLang="en-US" sz="1600" dirty="0">
                <a:solidFill>
                  <a:prstClr val="black"/>
                </a:solidFill>
                <a:latin typeface="ＭＳ Ｐゴシック"/>
              </a:rPr>
              <a:t>　　　②</a:t>
            </a:r>
            <a:r>
              <a:rPr lang="ja-JP" altLang="en-US" sz="1600" dirty="0">
                <a:solidFill>
                  <a:srgbClr val="FF0000"/>
                </a:solidFill>
                <a:latin typeface="ＭＳ Ｐゴシック"/>
              </a:rPr>
              <a:t>既存届出</a:t>
            </a:r>
            <a:r>
              <a:rPr lang="ja-JP" altLang="en-US" sz="1600" dirty="0">
                <a:solidFill>
                  <a:prstClr val="black"/>
                </a:solidFill>
                <a:latin typeface="ＭＳ Ｐゴシック"/>
              </a:rPr>
              <a:t>：</a:t>
            </a:r>
            <a:r>
              <a:rPr lang="ja-JP" altLang="en-US" sz="1600" dirty="0">
                <a:solidFill>
                  <a:srgbClr val="FF0000"/>
                </a:solidFill>
                <a:latin typeface="ＭＳ Ｐゴシック"/>
              </a:rPr>
              <a:t>随時、</a:t>
            </a:r>
            <a:r>
              <a:rPr lang="en-US" altLang="ja-JP" sz="1600" dirty="0">
                <a:solidFill>
                  <a:srgbClr val="FF0000"/>
                </a:solidFill>
                <a:latin typeface="ＭＳ Ｐゴシック"/>
              </a:rPr>
              <a:t>PRISMA</a:t>
            </a:r>
            <a:r>
              <a:rPr lang="ja-JP" altLang="en-US" sz="1600" dirty="0">
                <a:solidFill>
                  <a:srgbClr val="FF0000"/>
                </a:solidFill>
                <a:latin typeface="ＭＳ Ｐゴシック"/>
              </a:rPr>
              <a:t>声明（</a:t>
            </a:r>
            <a:r>
              <a:rPr lang="en-US" altLang="ja-JP" sz="1600" dirty="0">
                <a:solidFill>
                  <a:srgbClr val="FF0000"/>
                </a:solidFill>
                <a:latin typeface="ＭＳ Ｐゴシック"/>
              </a:rPr>
              <a:t>2020</a:t>
            </a:r>
            <a:r>
              <a:rPr lang="ja-JP" altLang="en-US" sz="1600" dirty="0">
                <a:solidFill>
                  <a:srgbClr val="FF0000"/>
                </a:solidFill>
                <a:latin typeface="ＭＳ Ｐゴシック"/>
              </a:rPr>
              <a:t>年）に準拠した研究レビューの変更届出を行うことを推奨</a:t>
            </a:r>
            <a:r>
              <a:rPr lang="ja-JP" altLang="en-US" sz="1600" dirty="0">
                <a:solidFill>
                  <a:prstClr val="black"/>
                </a:solidFill>
                <a:latin typeface="ＭＳ Ｐゴシック"/>
              </a:rPr>
              <a:t>。変更届出の際</a:t>
            </a:r>
            <a:r>
              <a:rPr lang="ja-JP" altLang="en-US" sz="1600" dirty="0" smtClean="0">
                <a:solidFill>
                  <a:prstClr val="black"/>
                </a:solidFill>
                <a:latin typeface="ＭＳ Ｐゴシック"/>
              </a:rPr>
              <a:t>は</a:t>
            </a:r>
            <a:endParaRPr lang="en-US" altLang="ja-JP" sz="1600" dirty="0" smtClean="0">
              <a:solidFill>
                <a:prstClr val="black"/>
              </a:solidFill>
              <a:latin typeface="ＭＳ Ｐゴシック"/>
            </a:endParaRPr>
          </a:p>
          <a:p>
            <a:pPr marL="583009" indent="-514648" defTabSz="742950">
              <a:lnSpc>
                <a:spcPts val="1869"/>
              </a:lnSpc>
              <a:defRPr/>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新様式</a:t>
            </a:r>
            <a:r>
              <a:rPr lang="ja-JP" altLang="en-US" sz="1600" dirty="0">
                <a:solidFill>
                  <a:prstClr val="black"/>
                </a:solidFill>
                <a:latin typeface="ＭＳ Ｐゴシック"/>
              </a:rPr>
              <a:t>・</a:t>
            </a:r>
            <a:r>
              <a:rPr lang="en-US" altLang="ja-JP" sz="1600" dirty="0">
                <a:solidFill>
                  <a:prstClr val="black"/>
                </a:solidFill>
                <a:latin typeface="ＭＳ Ｐゴシック"/>
              </a:rPr>
              <a:t>2020</a:t>
            </a:r>
            <a:r>
              <a:rPr lang="ja-JP" altLang="en-US" sz="1600" dirty="0">
                <a:solidFill>
                  <a:prstClr val="black"/>
                </a:solidFill>
                <a:latin typeface="ＭＳ Ｐゴシック"/>
              </a:rPr>
              <a:t>準拠版を用いる。（</a:t>
            </a:r>
            <a:r>
              <a:rPr lang="ja-JP" altLang="en-US" sz="1600" dirty="0">
                <a:solidFill>
                  <a:srgbClr val="FF0000"/>
                </a:solidFill>
                <a:latin typeface="ＭＳ Ｐゴシック"/>
              </a:rPr>
              <a:t>令和７年度以降、</a:t>
            </a:r>
            <a:r>
              <a:rPr lang="en-US" altLang="ja-JP" sz="1600" dirty="0">
                <a:solidFill>
                  <a:srgbClr val="FF0000"/>
                </a:solidFill>
                <a:latin typeface="ＭＳ Ｐゴシック"/>
              </a:rPr>
              <a:t>2020</a:t>
            </a:r>
            <a:r>
              <a:rPr lang="ja-JP" altLang="en-US" sz="1600" dirty="0">
                <a:solidFill>
                  <a:srgbClr val="FF0000"/>
                </a:solidFill>
                <a:latin typeface="ＭＳ Ｐゴシック"/>
              </a:rPr>
              <a:t>版に準拠して変更届出を行った届出製品について情報提供</a:t>
            </a:r>
            <a:r>
              <a:rPr lang="ja-JP" altLang="en-US" sz="1600" dirty="0" smtClean="0">
                <a:solidFill>
                  <a:srgbClr val="FF0000"/>
                </a:solidFill>
                <a:latin typeface="ＭＳ Ｐゴシック"/>
              </a:rPr>
              <a:t>を</a:t>
            </a:r>
            <a:endParaRPr lang="en-US" altLang="ja-JP" sz="1600" dirty="0" smtClean="0">
              <a:solidFill>
                <a:srgbClr val="FF0000"/>
              </a:solidFill>
              <a:latin typeface="ＭＳ Ｐゴシック"/>
            </a:endParaRPr>
          </a:p>
          <a:p>
            <a:pPr marL="583009" indent="-514648" defTabSz="742950">
              <a:lnSpc>
                <a:spcPts val="1869"/>
              </a:lnSpc>
              <a:defRPr/>
            </a:pPr>
            <a:r>
              <a:rPr lang="ja-JP" altLang="en-US" sz="1600" dirty="0">
                <a:solidFill>
                  <a:srgbClr val="FF0000"/>
                </a:solidFill>
                <a:latin typeface="ＭＳ Ｐゴシック"/>
              </a:rPr>
              <a:t>　</a:t>
            </a:r>
            <a:r>
              <a:rPr lang="ja-JP" altLang="en-US" sz="1600" dirty="0" smtClean="0">
                <a:solidFill>
                  <a:srgbClr val="FF0000"/>
                </a:solidFill>
                <a:latin typeface="ＭＳ Ｐゴシック"/>
              </a:rPr>
              <a:t>　　　行って</a:t>
            </a:r>
            <a:r>
              <a:rPr lang="ja-JP" altLang="en-US" sz="1600" dirty="0">
                <a:solidFill>
                  <a:srgbClr val="FF0000"/>
                </a:solidFill>
                <a:latin typeface="ＭＳ Ｐゴシック"/>
              </a:rPr>
              <a:t>いく予定</a:t>
            </a:r>
            <a:r>
              <a:rPr lang="ja-JP" altLang="en-US" sz="1600" dirty="0" smtClean="0">
                <a:solidFill>
                  <a:prstClr val="black"/>
                </a:solidFill>
                <a:latin typeface="ＭＳ Ｐゴシック"/>
              </a:rPr>
              <a:t>）</a:t>
            </a: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11" name="スライド番号プレースホルダー 3"/>
          <p:cNvSpPr>
            <a:spLocks noGrp="1"/>
          </p:cNvSpPr>
          <p:nvPr>
            <p:ph type="sldNum" sz="quarter" idx="4294967295"/>
          </p:nvPr>
        </p:nvSpPr>
        <p:spPr>
          <a:xfrm>
            <a:off x="9347200" y="6492902"/>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D9852E-6160-45D1-B41C-73A810C8B37A}" type="slidenum">
              <a:rPr kumimoji="1" lang="ja-JP" altLang="en-US" sz="2000" b="0" i="0" u="none" strike="noStrike" kern="1200" cap="none" spc="0" normalizeH="0" baseline="0" noProof="0" smtClean="0">
                <a:ln>
                  <a:noFill/>
                </a:ln>
                <a:solidFill>
                  <a:prstClr val="black"/>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14" name="正方形/長方形 13"/>
          <p:cNvSpPr/>
          <p:nvPr/>
        </p:nvSpPr>
        <p:spPr>
          <a:xfrm>
            <a:off x="770435" y="-35576"/>
            <a:ext cx="10933081" cy="1448178"/>
          </a:xfrm>
          <a:prstGeom prst="rect">
            <a:avLst/>
          </a:prstGeom>
          <a:noFill/>
          <a:ln w="12700" cap="flat" cmpd="sng" algn="ctr">
            <a:noFill/>
            <a:prstDash val="solid"/>
            <a:miter lim="800000"/>
          </a:ln>
          <a:effectLst/>
        </p:spPr>
        <p:txBody>
          <a:bodyPr rtlCol="0" anchor="ctr"/>
          <a:lstStyle/>
          <a:p>
            <a:pPr marL="0" marR="0" lvl="0" indent="0" algn="ctr" defTabSz="74295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最終</a:t>
            </a:r>
            <a:r>
              <a:rPr kumimoji="0" lang="ja-JP" altLang="en-US" sz="2000" b="0" i="0" u="none" strike="noStrike" kern="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製品・機能性</a:t>
            </a:r>
            <a:r>
              <a:rPr kumimoji="0" lang="ja-JP" altLang="en-US" sz="2000" b="0"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関与成分に関する研究レビュー評価</a:t>
            </a:r>
            <a:r>
              <a:rPr kumimoji="0" lang="ja-JP" altLang="en-US" sz="2000" b="0" i="0" u="none" strike="noStrike" kern="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a:t>
            </a:r>
            <a:r>
              <a:rPr kumimoji="0" lang="ja-JP" altLang="en-US" sz="2000" b="0" i="0" u="none" strike="noStrike" kern="0" cap="none" spc="0" normalizeH="0" baseline="0" noProof="0" dirty="0" smtClean="0">
                <a:ln>
                  <a:noFill/>
                </a:ln>
                <a:solidFill>
                  <a:srgbClr val="FF0000"/>
                </a:solidFill>
                <a:effectLst/>
                <a:uLnTx/>
                <a:uFillTx/>
                <a:latin typeface="ＭＳ Ｐゴシック"/>
                <a:ea typeface="ＭＳ Ｐゴシック" panose="020B0600070205080204" pitchFamily="50" charset="-128"/>
                <a:cs typeface="+mn-cs"/>
              </a:rPr>
              <a:t>システマティックレビュー）の質的向上</a:t>
            </a:r>
            <a:r>
              <a:rPr kumimoji="0" lang="ja-JP" altLang="en-US" sz="1600" b="0" i="0" u="none" strike="noStrike" kern="0" cap="none" spc="0" normalizeH="0" baseline="0" noProof="0" dirty="0" smtClean="0">
                <a:ln>
                  <a:noFill/>
                </a:ln>
                <a:solidFill>
                  <a:srgbClr val="FF0000"/>
                </a:solidFill>
                <a:effectLst/>
                <a:uLnTx/>
                <a:uFillTx/>
                <a:latin typeface="ＭＳ Ｐゴシック"/>
                <a:ea typeface="ＭＳ Ｐゴシック" panose="020B0600070205080204" pitchFamily="50" charset="-128"/>
                <a:cs typeface="+mn-cs"/>
              </a:rPr>
              <a:t>と</a:t>
            </a:r>
            <a:endParaRPr kumimoji="0" lang="en-US" altLang="ja-JP" sz="1600" b="0" i="0" u="none" strike="noStrike" kern="0" cap="none" spc="0" normalizeH="0" baseline="0" noProof="0" dirty="0" smtClean="0">
              <a:ln>
                <a:noFill/>
              </a:ln>
              <a:solidFill>
                <a:srgbClr val="FF0000"/>
              </a:solidFill>
              <a:effectLst/>
              <a:uLnTx/>
              <a:uFillTx/>
              <a:latin typeface="ＭＳ Ｐゴシック"/>
              <a:ea typeface="ＭＳ Ｐゴシック" panose="020B0600070205080204" pitchFamily="50" charset="-128"/>
              <a:cs typeface="+mn-cs"/>
            </a:endParaRPr>
          </a:p>
          <a:p>
            <a:pPr marL="0" marR="0" lvl="0" indent="0" algn="ctr" defTabSz="74295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rgbClr val="FF0000"/>
                </a:solidFill>
                <a:effectLst/>
                <a:uLnTx/>
                <a:uFillTx/>
                <a:latin typeface="ＭＳ Ｐゴシック"/>
                <a:ea typeface="ＭＳ Ｐゴシック" panose="020B0600070205080204" pitchFamily="50" charset="-128"/>
                <a:cs typeface="+mn-cs"/>
              </a:rPr>
              <a:t>販売者（届出者）による挙証責任の明確化</a:t>
            </a:r>
            <a:endParaRPr kumimoji="0" lang="en-US" altLang="ja-JP" sz="2000" b="0" i="0" u="none" strike="noStrike" kern="0" cap="none" spc="0" normalizeH="0" baseline="0" noProof="0" dirty="0" smtClean="0">
              <a:ln>
                <a:noFill/>
              </a:ln>
              <a:solidFill>
                <a:srgbClr val="FF0000"/>
              </a:solidFill>
              <a:effectLst/>
              <a:uLnTx/>
              <a:uFillTx/>
              <a:latin typeface="ＭＳ Ｐゴシック"/>
              <a:ea typeface="ＭＳ Ｐゴシック" panose="020B0600070205080204" pitchFamily="50" charset="-128"/>
              <a:cs typeface="+mn-cs"/>
            </a:endParaRPr>
          </a:p>
          <a:p>
            <a:pPr marL="0" marR="0" lvl="0" indent="0" algn="ctr" defTabSz="742950" eaLnBrk="1" fontAlgn="auto" latinLnBrk="0" hangingPunct="1">
              <a:lnSpc>
                <a:spcPct val="100000"/>
              </a:lnSpc>
              <a:spcBef>
                <a:spcPts val="0"/>
              </a:spcBef>
              <a:spcAft>
                <a:spcPts val="0"/>
              </a:spcAft>
              <a:buClrTx/>
              <a:buSzTx/>
              <a:buFontTx/>
              <a:buNone/>
              <a:tabLst/>
              <a:defRPr/>
            </a:pPr>
            <a:endParaRPr kumimoji="0" lang="en-US" altLang="ja-JP" b="0" i="0" u="none" strike="noStrike" kern="0" cap="none" spc="0" normalizeH="0" baseline="0" noProof="0" dirty="0" smtClean="0">
              <a:ln>
                <a:noFill/>
              </a:ln>
              <a:solidFill>
                <a:srgbClr val="FF0000"/>
              </a:solidFill>
              <a:effectLst/>
              <a:uLnTx/>
              <a:uFillTx/>
              <a:latin typeface="ＭＳ Ｐゴシック"/>
              <a:ea typeface="ＭＳ Ｐゴシック" panose="020B0600070205080204" pitchFamily="50" charset="-128"/>
              <a:cs typeface="+mn-cs"/>
            </a:endParaRPr>
          </a:p>
          <a:p>
            <a:pPr marL="0" marR="0" lvl="0" indent="0" algn="ctr" defTabSz="74295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令和５年９月の「</a:t>
            </a:r>
            <a:r>
              <a:rPr kumimoji="0" lang="ja-JP" altLang="en-US" sz="160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機能性表示食品の届出等に関するガイドライン</a:t>
            </a:r>
            <a:r>
              <a:rPr kumimoji="0" lang="ja-JP" altLang="en-US" sz="1600" b="1"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」改正概要</a:t>
            </a:r>
            <a:endParaRPr kumimoji="0" lang="en-US" altLang="ja-JP" sz="1600" b="1"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450641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tile tx="0" ty="0" sx="100000" sy="100000" flip="none" algn="tl"/>
        </a:blipFill>
        <a:ln w="9525">
          <a:noFill/>
          <a:miter lim="800000"/>
          <a:headEnd/>
          <a:tailEnd/>
        </a:ln>
      </a:spPr>
      <a:bodyPr wrap="square" rtlCol="0" anchor="ctr">
        <a:spAutoFit/>
      </a:bodyPr>
      <a:lstStyle>
        <a:defPPr algn="ctr">
          <a:defRPr kumimoji="1" sz="1400" b="1" dirty="0" smtClean="0">
            <a:solidFill>
              <a:schemeClr val="bg1"/>
            </a:solidFill>
            <a:latin typeface="ＭＳ ゴシック" pitchFamily="49" charset="-128"/>
            <a:ea typeface="ＭＳ ゴシック" pitchFamily="49"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charset="0"/>
            <a:ea typeface="ＭＳ Ｐゴシック" charset="-128"/>
          </a:defRPr>
        </a:defPPr>
      </a:lstStyle>
    </a:lnDef>
    <a:txDef>
      <a:spPr bwMode="auto">
        <a:noFill/>
        <a:ln w="9525">
          <a:noFill/>
          <a:miter lim="800000"/>
          <a:headEnd/>
          <a:tailEnd/>
        </a:ln>
      </a:spPr>
      <a:bodyPr vert="eaVert" wrap="square" anchor="ctr" anchorCtr="1">
        <a:spAutoFit/>
      </a:bodyPr>
      <a:lstStyle>
        <a:defPPr>
          <a:lnSpc>
            <a:spcPct val="60000"/>
          </a:lnSpc>
          <a:spcBef>
            <a:spcPct val="50000"/>
          </a:spcBef>
          <a:defRPr sz="1100"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tile tx="0" ty="0" sx="100000" sy="100000" flip="none" algn="tl"/>
        </a:blipFill>
        <a:ln w="9525">
          <a:noFill/>
          <a:miter lim="800000"/>
          <a:headEnd/>
          <a:tailEnd/>
        </a:ln>
      </a:spPr>
      <a:bodyPr wrap="square" rtlCol="0" anchor="ctr">
        <a:spAutoFit/>
      </a:bodyPr>
      <a:lstStyle>
        <a:defPPr algn="ctr">
          <a:defRPr kumimoji="1" sz="1400" b="1" dirty="0" smtClean="0">
            <a:solidFill>
              <a:schemeClr val="bg1"/>
            </a:solidFill>
            <a:latin typeface="ＭＳ ゴシック" pitchFamily="49" charset="-128"/>
            <a:ea typeface="ＭＳ ゴシック" pitchFamily="49"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charset="0"/>
            <a:ea typeface="ＭＳ Ｐゴシック" charset="-128"/>
          </a:defRPr>
        </a:defPPr>
      </a:lstStyle>
    </a:lnDef>
    <a:txDef>
      <a:spPr bwMode="auto">
        <a:noFill/>
        <a:ln w="9525">
          <a:noFill/>
          <a:miter lim="800000"/>
          <a:headEnd/>
          <a:tailEnd/>
        </a:ln>
      </a:spPr>
      <a:bodyPr vert="eaVert" wrap="square" anchor="ctr" anchorCtr="1">
        <a:spAutoFit/>
      </a:bodyPr>
      <a:lstStyle>
        <a:defPPr>
          <a:lnSpc>
            <a:spcPct val="60000"/>
          </a:lnSpc>
          <a:spcBef>
            <a:spcPct val="50000"/>
          </a:spcBef>
          <a:defRPr sz="1100"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tile tx="0" ty="0" sx="100000" sy="100000" flip="none" algn="tl"/>
        </a:blipFill>
        <a:ln w="9525">
          <a:noFill/>
          <a:miter lim="800000"/>
          <a:headEnd/>
          <a:tailEnd/>
        </a:ln>
      </a:spPr>
      <a:bodyPr wrap="square" rtlCol="0" anchor="ctr">
        <a:spAutoFit/>
      </a:bodyPr>
      <a:lstStyle>
        <a:defPPr algn="ctr">
          <a:defRPr kumimoji="1" sz="1400" b="1" dirty="0" smtClean="0">
            <a:solidFill>
              <a:schemeClr val="bg1"/>
            </a:solidFill>
            <a:latin typeface="ＭＳ ゴシック" pitchFamily="49" charset="-128"/>
            <a:ea typeface="ＭＳ ゴシック" pitchFamily="49"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000" b="0" i="0" u="none" strike="noStrike" cap="none" normalizeH="0" baseline="0" smtClean="0">
            <a:ln>
              <a:noFill/>
            </a:ln>
            <a:solidFill>
              <a:schemeClr val="tx1"/>
            </a:solidFill>
            <a:effectLst/>
            <a:latin typeface="Arial" charset="0"/>
            <a:ea typeface="ＭＳ Ｐゴシック" charset="-128"/>
          </a:defRPr>
        </a:defPPr>
      </a:lstStyle>
    </a:lnDef>
    <a:txDef>
      <a:spPr bwMode="auto">
        <a:noFill/>
        <a:ln w="9525">
          <a:noFill/>
          <a:miter lim="800000"/>
          <a:headEnd/>
          <a:tailEnd/>
        </a:ln>
      </a:spPr>
      <a:bodyPr vert="eaVert" wrap="square" anchor="ctr" anchorCtr="1">
        <a:spAutoFit/>
      </a:bodyPr>
      <a:lstStyle>
        <a:defPPr>
          <a:lnSpc>
            <a:spcPct val="60000"/>
          </a:lnSpc>
          <a:spcBef>
            <a:spcPct val="50000"/>
          </a:spcBef>
          <a:defRPr sz="1100"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893B71B-5AB1-42F1-917E-EBE1A3A1D577}" vid="{E959EE25-15D7-441E-85A7-EA9520EC327E}"/>
    </a:ext>
  </a:extLst>
</a:theme>
</file>

<file path=ppt/theme/theme6.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3240</TotalTime>
  <Words>4120</Words>
  <Application>Microsoft Office PowerPoint</Application>
  <PresentationFormat>ワイド画面</PresentationFormat>
  <Paragraphs>320</Paragraphs>
  <Slides>28</Slides>
  <Notes>28</Notes>
  <HiddenSlides>0</HiddenSlides>
  <MMClips>0</MMClips>
  <ScaleCrop>false</ScaleCrop>
  <HeadingPairs>
    <vt:vector size="6" baseType="variant">
      <vt:variant>
        <vt:lpstr>使用されているフォント</vt:lpstr>
      </vt:variant>
      <vt:variant>
        <vt:i4>10</vt:i4>
      </vt:variant>
      <vt:variant>
        <vt:lpstr>テーマ</vt:lpstr>
      </vt:variant>
      <vt:variant>
        <vt:i4>6</vt:i4>
      </vt:variant>
      <vt:variant>
        <vt:lpstr>スライド タイトル</vt:lpstr>
      </vt:variant>
      <vt:variant>
        <vt:i4>28</vt:i4>
      </vt:variant>
    </vt:vector>
  </HeadingPairs>
  <TitlesOfParts>
    <vt:vector size="44" baseType="lpstr">
      <vt:lpstr>ＤＦ特太ゴシック体</vt:lpstr>
      <vt:lpstr>Meiryo UI</vt:lpstr>
      <vt:lpstr>ＭＳ Ｐゴシック</vt:lpstr>
      <vt:lpstr>ＭＳ ゴシック</vt:lpstr>
      <vt:lpstr>Meiryo</vt:lpstr>
      <vt:lpstr>游ゴシック</vt:lpstr>
      <vt:lpstr>游ゴシック Light</vt:lpstr>
      <vt:lpstr>Arial</vt:lpstr>
      <vt:lpstr>Calibri</vt:lpstr>
      <vt:lpstr>Calibri Light</vt:lpstr>
      <vt:lpstr>5_標準デザイン</vt:lpstr>
      <vt:lpstr>8_標準デザイン</vt:lpstr>
      <vt:lpstr>10_標準デザイン</vt:lpstr>
      <vt:lpstr>3_Office テーマ</vt:lpstr>
      <vt:lpstr>6_Office テーマ</vt:lpstr>
      <vt:lpstr>2_Office テーマ</vt:lpstr>
      <vt:lpstr>機能性表示食品制度の 現状と今後について</vt:lpstr>
      <vt:lpstr>PowerPoint プレゼンテーション</vt:lpstr>
      <vt:lpstr>「保健機能食品」とは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保健機能食品の現状と今後について</dc:title>
  <dc:creator>CAA</dc:creator>
  <cp:lastModifiedBy>CAA</cp:lastModifiedBy>
  <cp:revision>286</cp:revision>
  <cp:lastPrinted>2023-05-18T08:59:13Z</cp:lastPrinted>
  <dcterms:created xsi:type="dcterms:W3CDTF">2023-03-02T02:20:33Z</dcterms:created>
  <dcterms:modified xsi:type="dcterms:W3CDTF">2023-12-06T05:42:09Z</dcterms:modified>
</cp:coreProperties>
</file>